
<file path=[Content_Types].xml><?xml version="1.0" encoding="utf-8"?>
<Types xmlns="http://schemas.openxmlformats.org/package/2006/content-types">
  <Default Extension="bin" ContentType="image/unknown"/>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316" r:id="rId3"/>
    <p:sldId id="329" r:id="rId4"/>
    <p:sldId id="315" r:id="rId5"/>
    <p:sldId id="317" r:id="rId6"/>
    <p:sldId id="327" r:id="rId7"/>
    <p:sldId id="330" r:id="rId8"/>
    <p:sldId id="328" r:id="rId9"/>
    <p:sldId id="309" r:id="rId10"/>
    <p:sldId id="299" r:id="rId11"/>
    <p:sldId id="323" r:id="rId12"/>
    <p:sldId id="318" r:id="rId13"/>
    <p:sldId id="325" r:id="rId14"/>
    <p:sldId id="326" r:id="rId15"/>
    <p:sldId id="278" r:id="rId16"/>
    <p:sldId id="320" r:id="rId17"/>
    <p:sldId id="27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DM Sans" pitchFamily="2" charset="0"/>
      <p:regular r:id="rId24"/>
      <p:bold r:id="rId25"/>
      <p:italic r:id="rId26"/>
      <p:boldItalic r:id="rId27"/>
    </p:embeddedFont>
    <p:embeddedFont>
      <p:font typeface="Noto Sans" panose="020B0502040504020204" pitchFamily="34" charset="0"/>
      <p:regular r:id="rId28"/>
      <p:bold r:id="rId29"/>
      <p:italic r:id="rId30"/>
      <p:boldItalic r:id="rId31"/>
    </p:embeddedFont>
    <p:embeddedFont>
      <p:font typeface="Noto Sans Bold" panose="020B0802040504020204" charset="0"/>
      <p:regular r:id="rId32"/>
      <p:bold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1B4A"/>
    <a:srgbClr val="007A7D"/>
    <a:srgbClr val="FFFFFF"/>
    <a:srgbClr val="C2C923"/>
    <a:srgbClr val="42AFB6"/>
    <a:srgbClr val="009DD9"/>
    <a:srgbClr val="10CF9B"/>
    <a:srgbClr val="F49100"/>
    <a:srgbClr val="FC8E14"/>
    <a:srgbClr val="D09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F38645-2EEC-4431-84BF-315B45517CC5}">
  <a:tblStyle styleId="{54F38645-2EEC-4431-84BF-315B45517CC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66B1E4-277B-4343-98BD-37EB7D21A50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3741" autoAdjust="0"/>
  </p:normalViewPr>
  <p:slideViewPr>
    <p:cSldViewPr snapToGrid="0">
      <p:cViewPr>
        <p:scale>
          <a:sx n="125" d="100"/>
          <a:sy n="125" d="100"/>
        </p:scale>
        <p:origin x="1416"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189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21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21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86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95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3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06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62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54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670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33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3048000" cy="5143500"/>
          </a:xfrm>
          <a:prstGeom prst="rect">
            <a:avLst/>
          </a:prstGeom>
          <a:gradFill>
            <a:gsLst>
              <a:gs pos="0">
                <a:srgbClr val="05B3F1">
                  <a:alpha val="0"/>
                </a:srgb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946600"/>
            <a:ext cx="60960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0" y="1583350"/>
            <a:ext cx="74043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2012775" y="2049850"/>
            <a:ext cx="5109300" cy="4830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3600"/>
              <a:buNone/>
              <a:defRPr sz="36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012775" y="2553550"/>
            <a:ext cx="5109300" cy="303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
        <p:nvSpPr>
          <p:cNvPr id="17" name="Google Shape;17;p3"/>
          <p:cNvSpPr/>
          <p:nvPr/>
        </p:nvSpPr>
        <p:spPr>
          <a:xfrm>
            <a:off x="0" y="1583250"/>
            <a:ext cx="1739700" cy="17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1136000" y="1200150"/>
            <a:ext cx="6872100" cy="3473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0"/>
        <p:cNvGrpSpPr/>
        <p:nvPr/>
      </p:nvGrpSpPr>
      <p:grpSpPr>
        <a:xfrm>
          <a:off x="0" y="0"/>
          <a:ext cx="0" cy="0"/>
          <a:chOff x="0" y="0"/>
          <a:chExt cx="0" cy="0"/>
        </a:xfrm>
      </p:grpSpPr>
      <p:sp>
        <p:nvSpPr>
          <p:cNvPr id="31" name="Google Shape;31;p6"/>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6095875" y="-3600"/>
            <a:ext cx="3048000" cy="5150700"/>
          </a:xfrm>
          <a:prstGeom prst="rect">
            <a:avLst/>
          </a:prstGeom>
          <a:gradFill>
            <a:gsLst>
              <a:gs pos="0">
                <a:srgbClr val="05B3F1">
                  <a:alpha val="21568"/>
                </a:srgbClr>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674200" y="4673700"/>
            <a:ext cx="469800" cy="46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04800" y="355075"/>
            <a:ext cx="44424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txBox="1">
            <a:spLocks noGrp="1"/>
          </p:cNvSpPr>
          <p:nvPr>
            <p:ph type="body" idx="1"/>
          </p:nvPr>
        </p:nvSpPr>
        <p:spPr>
          <a:xfrm>
            <a:off x="784150" y="1452350"/>
            <a:ext cx="3963000" cy="32214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41" name="Google Shape;41;p7"/>
          <p:cNvSpPr txBox="1">
            <a:spLocks noGrp="1"/>
          </p:cNvSpPr>
          <p:nvPr>
            <p:ph type="body" idx="1"/>
          </p:nvPr>
        </p:nvSpPr>
        <p:spPr>
          <a:xfrm>
            <a:off x="113600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42" name="Google Shape;42;p7"/>
          <p:cNvSpPr txBox="1">
            <a:spLocks noGrp="1"/>
          </p:cNvSpPr>
          <p:nvPr>
            <p:ph type="body" idx="2"/>
          </p:nvPr>
        </p:nvSpPr>
        <p:spPr>
          <a:xfrm>
            <a:off x="475318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7"/>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6" name="Google Shape;56;p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p:nvPr/>
        </p:nvSpPr>
        <p:spPr>
          <a:xfrm>
            <a:off x="-7000" y="-25"/>
            <a:ext cx="9150900" cy="5143500"/>
          </a:xfrm>
          <a:prstGeom prst="frame">
            <a:avLst>
              <a:gd name="adj1" fmla="val 2453"/>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43371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74075" y="4673650"/>
            <a:ext cx="469800" cy="469800"/>
          </a:xfrm>
          <a:prstGeom prst="rect">
            <a:avLst/>
          </a:prstGeom>
          <a:noFill/>
          <a:ln>
            <a:noFill/>
          </a:ln>
        </p:spPr>
        <p:txBody>
          <a:bodyPr spcFirstLastPara="1" wrap="square" lIns="0" tIns="0" rIns="0" bIns="0" anchor="ctr" anchorCtr="0">
            <a:noAutofit/>
          </a:bodyPr>
          <a:lstStyle>
            <a:lvl1pPr lvl="0" algn="ctr">
              <a:buNone/>
              <a:defRPr sz="1100" b="1">
                <a:solidFill>
                  <a:schemeClr val="accent1"/>
                </a:solidFill>
                <a:latin typeface="+mj-lt"/>
                <a:ea typeface="DM Sans"/>
                <a:cs typeface="DM Sans"/>
                <a:sym typeface="DM Sans"/>
              </a:defRPr>
            </a:lvl1pPr>
            <a:lvl2pPr lvl="1" algn="ctr">
              <a:buNone/>
              <a:defRPr sz="1100" b="1">
                <a:solidFill>
                  <a:schemeClr val="accent1"/>
                </a:solidFill>
                <a:latin typeface="DM Sans"/>
                <a:ea typeface="DM Sans"/>
                <a:cs typeface="DM Sans"/>
                <a:sym typeface="DM Sans"/>
              </a:defRPr>
            </a:lvl2pPr>
            <a:lvl3pPr lvl="2" algn="ctr">
              <a:buNone/>
              <a:defRPr sz="1100" b="1">
                <a:solidFill>
                  <a:schemeClr val="accent1"/>
                </a:solidFill>
                <a:latin typeface="DM Sans"/>
                <a:ea typeface="DM Sans"/>
                <a:cs typeface="DM Sans"/>
                <a:sym typeface="DM Sans"/>
              </a:defRPr>
            </a:lvl3pPr>
            <a:lvl4pPr lvl="3" algn="ctr">
              <a:buNone/>
              <a:defRPr sz="1100" b="1">
                <a:solidFill>
                  <a:schemeClr val="accent1"/>
                </a:solidFill>
                <a:latin typeface="DM Sans"/>
                <a:ea typeface="DM Sans"/>
                <a:cs typeface="DM Sans"/>
                <a:sym typeface="DM Sans"/>
              </a:defRPr>
            </a:lvl4pPr>
            <a:lvl5pPr lvl="4" algn="ctr">
              <a:buNone/>
              <a:defRPr sz="1100" b="1">
                <a:solidFill>
                  <a:schemeClr val="accent1"/>
                </a:solidFill>
                <a:latin typeface="DM Sans"/>
                <a:ea typeface="DM Sans"/>
                <a:cs typeface="DM Sans"/>
                <a:sym typeface="DM Sans"/>
              </a:defRPr>
            </a:lvl5pPr>
            <a:lvl6pPr lvl="5" algn="ctr">
              <a:buNone/>
              <a:defRPr sz="1100" b="1">
                <a:solidFill>
                  <a:schemeClr val="accent1"/>
                </a:solidFill>
                <a:latin typeface="DM Sans"/>
                <a:ea typeface="DM Sans"/>
                <a:cs typeface="DM Sans"/>
                <a:sym typeface="DM Sans"/>
              </a:defRPr>
            </a:lvl6pPr>
            <a:lvl7pPr lvl="6" algn="ctr">
              <a:buNone/>
              <a:defRPr sz="1100" b="1">
                <a:solidFill>
                  <a:schemeClr val="accent1"/>
                </a:solidFill>
                <a:latin typeface="DM Sans"/>
                <a:ea typeface="DM Sans"/>
                <a:cs typeface="DM Sans"/>
                <a:sym typeface="DM Sans"/>
              </a:defRPr>
            </a:lvl7pPr>
            <a:lvl8pPr lvl="7" algn="ctr">
              <a:buNone/>
              <a:defRPr sz="1100" b="1">
                <a:solidFill>
                  <a:schemeClr val="accent1"/>
                </a:solidFill>
                <a:latin typeface="DM Sans"/>
                <a:ea typeface="DM Sans"/>
                <a:cs typeface="DM Sans"/>
                <a:sym typeface="DM Sans"/>
              </a:defRPr>
            </a:lvl8pPr>
            <a:lvl9pPr lvl="8" algn="ctr">
              <a:buNone/>
              <a:defRPr sz="1100" b="1">
                <a:solidFill>
                  <a:schemeClr val="accent1"/>
                </a:solidFill>
                <a:latin typeface="DM Sans"/>
                <a:ea typeface="DM Sans"/>
                <a:cs typeface="DM Sans"/>
                <a:sym typeface="DM Sans"/>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304800" y="355075"/>
            <a:ext cx="8474700" cy="708300"/>
          </a:xfrm>
          <a:prstGeom prst="rect">
            <a:avLst/>
          </a:prstGeom>
          <a:noFill/>
          <a:ln>
            <a:noFill/>
          </a:ln>
        </p:spPr>
        <p:txBody>
          <a:bodyPr spcFirstLastPara="1" wrap="square" lIns="0" tIns="0" rIns="0" bIns="0" anchor="ctr" anchorCtr="0">
            <a:noAutofit/>
          </a:bodyPr>
          <a:lstStyle>
            <a:lvl1pPr lvl="0">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1pPr>
            <a:lvl2pPr lvl="1">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2pPr>
            <a:lvl3pPr lvl="2">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3pPr>
            <a:lvl4pPr lvl="3">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4pPr>
            <a:lvl5pPr lvl="4">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5pPr>
            <a:lvl6pPr lvl="5">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6pPr>
            <a:lvl7pPr lvl="6">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7pPr>
            <a:lvl8pPr lvl="7">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8pPr>
            <a:lvl9pPr lvl="8">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9pPr>
          </a:lstStyle>
          <a:p>
            <a:endParaRPr dirty="0"/>
          </a:p>
        </p:txBody>
      </p:sp>
      <p:sp>
        <p:nvSpPr>
          <p:cNvPr id="8" name="Google Shape;8;p1"/>
          <p:cNvSpPr txBox="1">
            <a:spLocks noGrp="1"/>
          </p:cNvSpPr>
          <p:nvPr>
            <p:ph type="body" idx="1"/>
          </p:nvPr>
        </p:nvSpPr>
        <p:spPr>
          <a:xfrm>
            <a:off x="1136000" y="1200150"/>
            <a:ext cx="6872100" cy="3473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DM Sans"/>
              <a:buChar char="▫"/>
              <a:defRPr sz="2400">
                <a:solidFill>
                  <a:schemeClr val="dk1"/>
                </a:solidFill>
                <a:latin typeface="DM Sans"/>
                <a:ea typeface="DM Sans"/>
                <a:cs typeface="DM Sans"/>
                <a:sym typeface="DM Sans"/>
              </a:defRPr>
            </a:lvl1pPr>
            <a:lvl2pPr marL="914400" lvl="1"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2pPr>
            <a:lvl3pPr marL="1371600" lvl="2"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3pPr>
            <a:lvl4pPr marL="1828800" lvl="3"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4pPr>
            <a:lvl5pPr marL="2286000" lvl="4"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5pPr>
            <a:lvl6pPr marL="2743200" lvl="5"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6pPr>
            <a:lvl7pPr marL="3200400" lvl="6"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7pPr>
            <a:lvl8pPr marL="3657600" lvl="7"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8pPr>
            <a:lvl9pPr marL="4114800" lvl="8"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34.125.178.148:8501/"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github.com/Capstone-Resume-Parser-Group1/Capstone-Resume-Parser-Group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medium.com/@debanjanmahata85/natural-language-processing-with-spacy-36b90b9afa3d" TargetMode="External"/><Relationship Id="rId3" Type="http://schemas.openxmlformats.org/officeDocument/2006/relationships/hyperlink" Target="https://analyticsindiamag.com/dataturks/" TargetMode="External"/><Relationship Id="rId7" Type="http://schemas.openxmlformats.org/officeDocument/2006/relationships/hyperlink" Target="https://github.com/DataTurks-Engg/Entity-Recognition-In-Resumes-SpaCy" TargetMode="External"/><Relationship Id="rId12" Type="http://schemas.openxmlformats.org/officeDocument/2006/relationships/hyperlink" Target="https://www.flaticon.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towardsdatascience.com/a-review-of-named-entity-recognition-ner-using-automatic-summarization-of-resumes-5248a75de175" TargetMode="External"/><Relationship Id="rId11" Type="http://schemas.openxmlformats.org/officeDocument/2006/relationships/hyperlink" Target="http://www.slidescarnival.com/?utm_source=template" TargetMode="External"/><Relationship Id="rId5" Type="http://schemas.openxmlformats.org/officeDocument/2006/relationships/hyperlink" Target="https://www.tutorialspoint.com/tika/index.htm" TargetMode="External"/><Relationship Id="rId10" Type="http://schemas.openxmlformats.org/officeDocument/2006/relationships/hyperlink" Target="https://cloud.google.com/docs/get-started" TargetMode="External"/><Relationship Id="rId4" Type="http://schemas.openxmlformats.org/officeDocument/2006/relationships/hyperlink" Target="https://spacy.io/usage/spacy-101" TargetMode="External"/><Relationship Id="rId9" Type="http://schemas.openxmlformats.org/officeDocument/2006/relationships/hyperlink" Target="https://www.digitalocean.com/community/tutorials/how-to-install-and-use-docker-on-ubuntu-18-0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3.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8.png"/><Relationship Id="rId21" Type="http://schemas.openxmlformats.org/officeDocument/2006/relationships/image" Target="../media/image17.png"/><Relationship Id="rId7" Type="http://schemas.openxmlformats.org/officeDocument/2006/relationships/image" Target="../media/image10.png"/><Relationship Id="rId12" Type="http://schemas.microsoft.com/office/2007/relationships/hdphoto" Target="../media/hdphoto5.wdp"/><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notesSlide" Target="../notesSlides/notesSlide5.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12.png"/><Relationship Id="rId24" Type="http://schemas.microsoft.com/office/2007/relationships/hdphoto" Target="../media/hdphoto11.wdp"/><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10" Type="http://schemas.microsoft.com/office/2007/relationships/hdphoto" Target="../media/hdphoto4.wdp"/><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1.png"/><Relationship Id="rId14" Type="http://schemas.microsoft.com/office/2007/relationships/hdphoto" Target="../media/hdphoto6.wdp"/><Relationship Id="rId22" Type="http://schemas.microsoft.com/office/2007/relationships/hdphoto" Target="../media/hdphoto10.wdp"/></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3.wdp"/><Relationship Id="rId5" Type="http://schemas.openxmlformats.org/officeDocument/2006/relationships/image" Target="../media/image2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bin"/><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solidFill>
                  <a:schemeClr val="accent1">
                    <a:lumMod val="75000"/>
                  </a:schemeClr>
                </a:solidFill>
                <a:latin typeface="+mj-lt"/>
              </a:rPr>
              <a:t>RESUME PARSING USING NLP (SpaCy NER)</a:t>
            </a:r>
          </a:p>
        </p:txBody>
      </p:sp>
      <p:sp>
        <p:nvSpPr>
          <p:cNvPr id="2" name="Google Shape;70;p12">
            <a:extLst>
              <a:ext uri="{FF2B5EF4-FFF2-40B4-BE49-F238E27FC236}">
                <a16:creationId xmlns:a16="http://schemas.microsoft.com/office/drawing/2014/main" id="{C0BF9A8A-466A-9BA1-5EF8-237FA221F711}"/>
              </a:ext>
            </a:extLst>
          </p:cNvPr>
          <p:cNvSpPr txBox="1">
            <a:spLocks/>
          </p:cNvSpPr>
          <p:nvPr/>
        </p:nvSpPr>
        <p:spPr>
          <a:xfrm>
            <a:off x="0" y="0"/>
            <a:ext cx="3043737" cy="29350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1pPr>
            <a:lvl2pPr marR="0" lvl="1"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2pPr>
            <a:lvl3pPr marR="0" lvl="2"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3pPr>
            <a:lvl4pPr marR="0" lvl="3"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4pPr>
            <a:lvl5pPr marR="0" lvl="4"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5pPr>
            <a:lvl6pPr marR="0" lvl="5"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6pPr>
            <a:lvl7pPr marR="0" lvl="6"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7pPr>
            <a:lvl8pPr marR="0" lvl="7"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8pPr>
            <a:lvl9pPr marR="0" lvl="8"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9pPr>
          </a:lstStyle>
          <a:p>
            <a:pPr marL="216000">
              <a:spcBef>
                <a:spcPts val="600"/>
              </a:spcBef>
            </a:pPr>
            <a:r>
              <a:rPr lang="en-US" sz="3600" dirty="0">
                <a:solidFill>
                  <a:schemeClr val="bg1"/>
                </a:solidFill>
                <a:latin typeface="+mj-lt"/>
              </a:rPr>
              <a:t>GROUP 1</a:t>
            </a:r>
          </a:p>
          <a:p>
            <a:pPr marL="216000">
              <a:lnSpc>
                <a:spcPct val="100000"/>
              </a:lnSpc>
              <a:spcBef>
                <a:spcPts val="600"/>
              </a:spcBef>
              <a:spcAft>
                <a:spcPts val="600"/>
              </a:spcAft>
            </a:pPr>
            <a:r>
              <a:rPr lang="en-US" sz="1200" dirty="0">
                <a:solidFill>
                  <a:schemeClr val="bg1"/>
                </a:solidFill>
                <a:latin typeface="+mj-lt"/>
              </a:rPr>
              <a:t>SIDDHARTHA PATRA (0787887)</a:t>
            </a:r>
            <a:br>
              <a:rPr lang="en-US" sz="1200" dirty="0">
                <a:solidFill>
                  <a:schemeClr val="bg1"/>
                </a:solidFill>
                <a:latin typeface="+mj-lt"/>
              </a:rPr>
            </a:br>
            <a:r>
              <a:rPr lang="en-US" sz="1200" dirty="0">
                <a:solidFill>
                  <a:schemeClr val="bg1"/>
                </a:solidFill>
                <a:latin typeface="+mj-lt"/>
              </a:rPr>
              <a:t>USAMA NORAT (0792225)</a:t>
            </a:r>
            <a:br>
              <a:rPr lang="en-US" sz="1200" dirty="0">
                <a:solidFill>
                  <a:schemeClr val="bg1"/>
                </a:solidFill>
                <a:latin typeface="+mj-lt"/>
              </a:rPr>
            </a:br>
            <a:r>
              <a:rPr lang="en-US" sz="1200" dirty="0">
                <a:solidFill>
                  <a:schemeClr val="bg1"/>
                </a:solidFill>
                <a:latin typeface="+mj-lt"/>
              </a:rPr>
              <a:t>AMIR DAHYA (0791252)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2017350" y="1946817"/>
            <a:ext cx="5109300" cy="10033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CA" sz="4000" dirty="0">
                <a:solidFill>
                  <a:schemeClr val="bg2"/>
                </a:solidFill>
                <a:latin typeface="+mj-lt"/>
              </a:rPr>
              <a:t>MACHINE LEARNING PIPELINE</a:t>
            </a:r>
            <a:endParaRPr sz="4000" dirty="0">
              <a:solidFill>
                <a:schemeClr val="bg2"/>
              </a:solidFill>
              <a:latin typeface="+mj-lt"/>
            </a:endParaRPr>
          </a:p>
        </p:txBody>
      </p:sp>
      <p:sp>
        <p:nvSpPr>
          <p:cNvPr id="94" name="Google Shape;94;p15"/>
          <p:cNvSpPr txBox="1"/>
          <p:nvPr/>
        </p:nvSpPr>
        <p:spPr>
          <a:xfrm>
            <a:off x="0" y="1576825"/>
            <a:ext cx="1735200" cy="174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9600" b="1" dirty="0">
              <a:solidFill>
                <a:schemeClr val="accent1"/>
              </a:solidFill>
              <a:latin typeface="+mj-lt"/>
              <a:ea typeface="DM Sans"/>
              <a:cs typeface="DM Sans"/>
              <a:sym typeface="DM Sans"/>
            </a:endParaRPr>
          </a:p>
        </p:txBody>
      </p:sp>
    </p:spTree>
    <p:extLst>
      <p:ext uri="{BB962C8B-B14F-4D97-AF65-F5344CB8AC3E}">
        <p14:creationId xmlns:p14="http://schemas.microsoft.com/office/powerpoint/2010/main" val="3761346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E87C01-6960-0856-56FB-D815519ADC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Google Shape;413;p39">
            <a:extLst>
              <a:ext uri="{FF2B5EF4-FFF2-40B4-BE49-F238E27FC236}">
                <a16:creationId xmlns:a16="http://schemas.microsoft.com/office/drawing/2014/main" id="{58ADCEE8-1412-6230-BFE9-C7F90271057A}"/>
              </a:ext>
            </a:extLst>
          </p:cNvPr>
          <p:cNvSpPr txBox="1">
            <a:spLocks noGrp="1"/>
          </p:cNvSpPr>
          <p:nvPr>
            <p:ph type="title"/>
          </p:nvPr>
        </p:nvSpPr>
        <p:spPr>
          <a:xfrm>
            <a:off x="304800" y="355075"/>
            <a:ext cx="8474700" cy="708300"/>
          </a:xfrm>
          <a:prstGeom prst="rect">
            <a:avLst/>
          </a:prstGeom>
        </p:spPr>
        <p:txBody>
          <a:bodyPr spcFirstLastPara="1" wrap="square" lIns="0" tIns="0" rIns="0" bIns="0" anchor="t" anchorCtr="0">
            <a:noAutofit/>
          </a:bodyPr>
          <a:lstStyle/>
          <a:p>
            <a:r>
              <a:rPr lang="en-CA" sz="3600" dirty="0">
                <a:solidFill>
                  <a:schemeClr val="accent1">
                    <a:lumMod val="75000"/>
                  </a:schemeClr>
                </a:solidFill>
                <a:latin typeface="+mj-lt"/>
              </a:rPr>
              <a:t>MACHINE LEARNING PIPELINE</a:t>
            </a:r>
            <a:endParaRPr sz="3600" dirty="0">
              <a:solidFill>
                <a:schemeClr val="accent1">
                  <a:lumMod val="75000"/>
                </a:schemeClr>
              </a:solidFill>
              <a:latin typeface="+mj-lt"/>
            </a:endParaRPr>
          </a:p>
        </p:txBody>
      </p:sp>
      <p:sp>
        <p:nvSpPr>
          <p:cNvPr id="7" name="Google Shape;415;p39">
            <a:extLst>
              <a:ext uri="{FF2B5EF4-FFF2-40B4-BE49-F238E27FC236}">
                <a16:creationId xmlns:a16="http://schemas.microsoft.com/office/drawing/2014/main" id="{41CAAB3C-137C-60B6-FA9F-A3976F8828CD}"/>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8" name="Google Shape;416;p39">
            <a:extLst>
              <a:ext uri="{FF2B5EF4-FFF2-40B4-BE49-F238E27FC236}">
                <a16:creationId xmlns:a16="http://schemas.microsoft.com/office/drawing/2014/main" id="{5FB12DFA-549A-E9E7-194A-8026AFFE2E4C}"/>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mj-lt"/>
              <a:ea typeface="Calibri"/>
              <a:cs typeface="Calibri"/>
              <a:sym typeface="Calibri"/>
            </a:endParaRPr>
          </a:p>
        </p:txBody>
      </p:sp>
      <p:sp>
        <p:nvSpPr>
          <p:cNvPr id="9" name="Google Shape;435;p39">
            <a:extLst>
              <a:ext uri="{FF2B5EF4-FFF2-40B4-BE49-F238E27FC236}">
                <a16:creationId xmlns:a16="http://schemas.microsoft.com/office/drawing/2014/main" id="{ACC670B7-5CAB-510A-A43B-049426FA69BB}"/>
              </a:ext>
            </a:extLst>
          </p:cNvPr>
          <p:cNvSpPr txBox="1"/>
          <p:nvPr/>
        </p:nvSpPr>
        <p:spPr>
          <a:xfrm>
            <a:off x="1181371" y="1063374"/>
            <a:ext cx="1440000" cy="486407"/>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None/>
            </a:pPr>
            <a:r>
              <a:rPr lang="en-CA" b="1" dirty="0">
                <a:solidFill>
                  <a:schemeClr val="dk1"/>
                </a:solidFill>
                <a:latin typeface="+mj-lt"/>
                <a:ea typeface="DM Sans"/>
                <a:cs typeface="DM Sans"/>
                <a:sym typeface="DM Sans"/>
              </a:rPr>
              <a:t>Convert JSON Data to Spacy format</a:t>
            </a:r>
          </a:p>
        </p:txBody>
      </p:sp>
      <p:sp>
        <p:nvSpPr>
          <p:cNvPr id="10" name="Google Shape;436;p39">
            <a:extLst>
              <a:ext uri="{FF2B5EF4-FFF2-40B4-BE49-F238E27FC236}">
                <a16:creationId xmlns:a16="http://schemas.microsoft.com/office/drawing/2014/main" id="{D91A76D2-6999-0049-9307-12F91A7056FB}"/>
              </a:ext>
            </a:extLst>
          </p:cNvPr>
          <p:cNvSpPr txBox="1"/>
          <p:nvPr/>
        </p:nvSpPr>
        <p:spPr>
          <a:xfrm>
            <a:off x="3370792" y="1063374"/>
            <a:ext cx="1440000" cy="486407"/>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None/>
            </a:pPr>
            <a:r>
              <a:rPr lang="en-US" b="1" dirty="0">
                <a:solidFill>
                  <a:schemeClr val="dk1"/>
                </a:solidFill>
                <a:latin typeface="+mj-lt"/>
                <a:ea typeface="DM Sans"/>
                <a:cs typeface="DM Sans"/>
                <a:sym typeface="DM Sans"/>
              </a:rPr>
              <a:t>Train SpaCy Model</a:t>
            </a:r>
          </a:p>
        </p:txBody>
      </p:sp>
      <p:sp>
        <p:nvSpPr>
          <p:cNvPr id="11" name="Google Shape;437;p39">
            <a:extLst>
              <a:ext uri="{FF2B5EF4-FFF2-40B4-BE49-F238E27FC236}">
                <a16:creationId xmlns:a16="http://schemas.microsoft.com/office/drawing/2014/main" id="{48D7D811-7755-95EC-C0D9-E7B2215A0DA4}"/>
              </a:ext>
            </a:extLst>
          </p:cNvPr>
          <p:cNvSpPr txBox="1"/>
          <p:nvPr/>
        </p:nvSpPr>
        <p:spPr>
          <a:xfrm>
            <a:off x="5589521" y="1079449"/>
            <a:ext cx="1440000" cy="470332"/>
          </a:xfrm>
          <a:prstGeom prst="rect">
            <a:avLst/>
          </a:prstGeom>
          <a:noFill/>
          <a:ln>
            <a:noFill/>
          </a:ln>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prstClr val="black"/>
                </a:solidFill>
                <a:effectLst/>
                <a:uLnTx/>
                <a:uFillTx/>
                <a:latin typeface="Calibri" panose="020F0502020204030204"/>
                <a:ea typeface="DM Sans"/>
                <a:cs typeface="DM Sans"/>
                <a:sym typeface="DM Sans"/>
              </a:rPr>
              <a:t>Text Extractor</a:t>
            </a:r>
          </a:p>
        </p:txBody>
      </p:sp>
      <p:sp>
        <p:nvSpPr>
          <p:cNvPr id="12" name="Google Shape;438;p39">
            <a:extLst>
              <a:ext uri="{FF2B5EF4-FFF2-40B4-BE49-F238E27FC236}">
                <a16:creationId xmlns:a16="http://schemas.microsoft.com/office/drawing/2014/main" id="{0F39794D-B9A4-012D-FA0D-33F67CE413E0}"/>
              </a:ext>
            </a:extLst>
          </p:cNvPr>
          <p:cNvSpPr txBox="1"/>
          <p:nvPr/>
        </p:nvSpPr>
        <p:spPr>
          <a:xfrm>
            <a:off x="2189066" y="4151446"/>
            <a:ext cx="1676492" cy="62361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US" b="1" dirty="0">
                <a:solidFill>
                  <a:schemeClr val="dk1"/>
                </a:solidFill>
                <a:latin typeface="+mj-lt"/>
                <a:ea typeface="DM Sans"/>
                <a:cs typeface="DM Sans"/>
                <a:sym typeface="DM Sans"/>
              </a:rPr>
              <a:t>Check Existing Model</a:t>
            </a:r>
          </a:p>
        </p:txBody>
      </p:sp>
      <p:sp>
        <p:nvSpPr>
          <p:cNvPr id="13" name="Google Shape;439;p39">
            <a:extLst>
              <a:ext uri="{FF2B5EF4-FFF2-40B4-BE49-F238E27FC236}">
                <a16:creationId xmlns:a16="http://schemas.microsoft.com/office/drawing/2014/main" id="{F76CA242-F74F-2993-3E1A-08B563BB5B3E}"/>
              </a:ext>
            </a:extLst>
          </p:cNvPr>
          <p:cNvSpPr txBox="1"/>
          <p:nvPr/>
        </p:nvSpPr>
        <p:spPr>
          <a:xfrm>
            <a:off x="4069124" y="4151446"/>
            <a:ext cx="2058024" cy="62361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b="1" dirty="0">
                <a:solidFill>
                  <a:schemeClr val="dk1"/>
                </a:solidFill>
                <a:latin typeface="+mj-lt"/>
                <a:ea typeface="DM Sans"/>
                <a:cs typeface="DM Sans"/>
                <a:sym typeface="DM Sans"/>
              </a:rPr>
              <a:t>Predict using </a:t>
            </a:r>
          </a:p>
          <a:p>
            <a:pPr marL="0" marR="0" lvl="0" indent="0" algn="ctr" rtl="0">
              <a:lnSpc>
                <a:spcPct val="100000"/>
              </a:lnSpc>
              <a:spcBef>
                <a:spcPts val="0"/>
              </a:spcBef>
              <a:spcAft>
                <a:spcPts val="0"/>
              </a:spcAft>
              <a:buNone/>
            </a:pPr>
            <a:r>
              <a:rPr lang="en-US" b="1" dirty="0">
                <a:solidFill>
                  <a:schemeClr val="dk1"/>
                </a:solidFill>
                <a:latin typeface="+mj-lt"/>
                <a:ea typeface="DM Sans"/>
                <a:cs typeface="DM Sans"/>
                <a:sym typeface="DM Sans"/>
              </a:rPr>
              <a:t>SpaCy Model</a:t>
            </a:r>
          </a:p>
        </p:txBody>
      </p:sp>
      <p:sp>
        <p:nvSpPr>
          <p:cNvPr id="14" name="Google Shape;440;p39">
            <a:extLst>
              <a:ext uri="{FF2B5EF4-FFF2-40B4-BE49-F238E27FC236}">
                <a16:creationId xmlns:a16="http://schemas.microsoft.com/office/drawing/2014/main" id="{189F2324-DC77-2695-933C-A1D24505A8C9}"/>
              </a:ext>
            </a:extLst>
          </p:cNvPr>
          <p:cNvSpPr txBox="1"/>
          <p:nvPr/>
        </p:nvSpPr>
        <p:spPr>
          <a:xfrm>
            <a:off x="6329703" y="4151446"/>
            <a:ext cx="1739714" cy="62361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CA" b="1" dirty="0">
                <a:solidFill>
                  <a:schemeClr val="dk1"/>
                </a:solidFill>
                <a:latin typeface="+mj-lt"/>
                <a:ea typeface="DM Sans"/>
                <a:cs typeface="DM Sans"/>
                <a:sym typeface="DM Sans"/>
              </a:rPr>
              <a:t>Check Model Accuracy</a:t>
            </a:r>
          </a:p>
        </p:txBody>
      </p:sp>
      <p:pic>
        <p:nvPicPr>
          <p:cNvPr id="15" name="Picture 14">
            <a:extLst>
              <a:ext uri="{FF2B5EF4-FFF2-40B4-BE49-F238E27FC236}">
                <a16:creationId xmlns:a16="http://schemas.microsoft.com/office/drawing/2014/main" id="{3B684193-B515-E1DA-6D20-09C61CE4BA82}"/>
              </a:ext>
            </a:extLst>
          </p:cNvPr>
          <p:cNvPicPr>
            <a:picLocks noChangeAspect="1"/>
          </p:cNvPicPr>
          <p:nvPr/>
        </p:nvPicPr>
        <p:blipFill>
          <a:blip r:embed="rId2"/>
          <a:srcRect/>
          <a:stretch/>
        </p:blipFill>
        <p:spPr>
          <a:xfrm>
            <a:off x="1700668" y="1604722"/>
            <a:ext cx="612000" cy="612000"/>
          </a:xfrm>
          <a:prstGeom prst="rect">
            <a:avLst/>
          </a:prstGeom>
        </p:spPr>
      </p:pic>
      <p:pic>
        <p:nvPicPr>
          <p:cNvPr id="16" name="Picture 15">
            <a:extLst>
              <a:ext uri="{FF2B5EF4-FFF2-40B4-BE49-F238E27FC236}">
                <a16:creationId xmlns:a16="http://schemas.microsoft.com/office/drawing/2014/main" id="{A6978961-A118-F71D-73B1-6D0C2648E66D}"/>
              </a:ext>
            </a:extLst>
          </p:cNvPr>
          <p:cNvPicPr>
            <a:picLocks noChangeAspect="1"/>
          </p:cNvPicPr>
          <p:nvPr/>
        </p:nvPicPr>
        <p:blipFill>
          <a:blip r:embed="rId3"/>
          <a:srcRect/>
          <a:stretch/>
        </p:blipFill>
        <p:spPr>
          <a:xfrm>
            <a:off x="2767206" y="3523788"/>
            <a:ext cx="612000" cy="612000"/>
          </a:xfrm>
          <a:prstGeom prst="rect">
            <a:avLst/>
          </a:prstGeom>
        </p:spPr>
      </p:pic>
      <p:pic>
        <p:nvPicPr>
          <p:cNvPr id="17" name="Picture 16">
            <a:extLst>
              <a:ext uri="{FF2B5EF4-FFF2-40B4-BE49-F238E27FC236}">
                <a16:creationId xmlns:a16="http://schemas.microsoft.com/office/drawing/2014/main" id="{03EF36B6-DDA2-1EA6-AE5C-A63474F9F328}"/>
              </a:ext>
            </a:extLst>
          </p:cNvPr>
          <p:cNvPicPr>
            <a:picLocks noChangeAspect="1"/>
          </p:cNvPicPr>
          <p:nvPr/>
        </p:nvPicPr>
        <p:blipFill>
          <a:blip r:embed="rId4"/>
          <a:srcRect/>
          <a:stretch/>
        </p:blipFill>
        <p:spPr>
          <a:xfrm>
            <a:off x="3744231" y="1604722"/>
            <a:ext cx="612000" cy="612000"/>
          </a:xfrm>
          <a:prstGeom prst="rect">
            <a:avLst/>
          </a:prstGeom>
        </p:spPr>
      </p:pic>
      <p:pic>
        <p:nvPicPr>
          <p:cNvPr id="18" name="Picture 17">
            <a:extLst>
              <a:ext uri="{FF2B5EF4-FFF2-40B4-BE49-F238E27FC236}">
                <a16:creationId xmlns:a16="http://schemas.microsoft.com/office/drawing/2014/main" id="{D686217E-9B61-28A0-30C0-A48D7E1AD636}"/>
              </a:ext>
            </a:extLst>
          </p:cNvPr>
          <p:cNvPicPr>
            <a:picLocks noChangeAspect="1"/>
          </p:cNvPicPr>
          <p:nvPr/>
        </p:nvPicPr>
        <p:blipFill>
          <a:blip r:embed="rId5"/>
          <a:srcRect/>
          <a:stretch/>
        </p:blipFill>
        <p:spPr>
          <a:xfrm>
            <a:off x="4750592" y="3523788"/>
            <a:ext cx="612000" cy="612000"/>
          </a:xfrm>
          <a:prstGeom prst="rect">
            <a:avLst/>
          </a:prstGeom>
        </p:spPr>
      </p:pic>
      <p:pic>
        <p:nvPicPr>
          <p:cNvPr id="19" name="Picture 18">
            <a:extLst>
              <a:ext uri="{FF2B5EF4-FFF2-40B4-BE49-F238E27FC236}">
                <a16:creationId xmlns:a16="http://schemas.microsoft.com/office/drawing/2014/main" id="{2ED1384D-9524-4DA1-1497-2602350F109D}"/>
              </a:ext>
            </a:extLst>
          </p:cNvPr>
          <p:cNvPicPr>
            <a:picLocks noChangeAspect="1"/>
          </p:cNvPicPr>
          <p:nvPr/>
        </p:nvPicPr>
        <p:blipFill>
          <a:blip r:embed="rId6"/>
          <a:srcRect/>
          <a:stretch/>
        </p:blipFill>
        <p:spPr>
          <a:xfrm>
            <a:off x="5773210" y="1604722"/>
            <a:ext cx="612000" cy="612000"/>
          </a:xfrm>
          <a:prstGeom prst="rect">
            <a:avLst/>
          </a:prstGeom>
        </p:spPr>
      </p:pic>
      <p:pic>
        <p:nvPicPr>
          <p:cNvPr id="20" name="Picture 19">
            <a:extLst>
              <a:ext uri="{FF2B5EF4-FFF2-40B4-BE49-F238E27FC236}">
                <a16:creationId xmlns:a16="http://schemas.microsoft.com/office/drawing/2014/main" id="{85B8A32D-E3A6-4F32-5555-14895E9039C6}"/>
              </a:ext>
            </a:extLst>
          </p:cNvPr>
          <p:cNvPicPr>
            <a:picLocks noChangeAspect="1"/>
          </p:cNvPicPr>
          <p:nvPr/>
        </p:nvPicPr>
        <p:blipFill>
          <a:blip r:embed="rId7"/>
          <a:srcRect/>
          <a:stretch/>
        </p:blipFill>
        <p:spPr>
          <a:xfrm>
            <a:off x="6858378" y="3523788"/>
            <a:ext cx="612000" cy="612000"/>
          </a:xfrm>
          <a:prstGeom prst="rect">
            <a:avLst/>
          </a:prstGeom>
        </p:spPr>
      </p:pic>
    </p:spTree>
    <p:extLst>
      <p:ext uri="{BB962C8B-B14F-4D97-AF65-F5344CB8AC3E}">
        <p14:creationId xmlns:p14="http://schemas.microsoft.com/office/powerpoint/2010/main" val="77461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2017350" y="1946817"/>
            <a:ext cx="5109300" cy="10033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CA" sz="4000" dirty="0">
                <a:solidFill>
                  <a:schemeClr val="bg2"/>
                </a:solidFill>
                <a:latin typeface="+mj-lt"/>
              </a:rPr>
              <a:t>CLOUD-BASED MODEL DEPLOYMENT</a:t>
            </a:r>
            <a:endParaRPr sz="4000" dirty="0">
              <a:solidFill>
                <a:schemeClr val="bg2"/>
              </a:solidFill>
              <a:latin typeface="+mj-lt"/>
            </a:endParaRPr>
          </a:p>
        </p:txBody>
      </p:sp>
      <p:sp>
        <p:nvSpPr>
          <p:cNvPr id="94" name="Google Shape;94;p15"/>
          <p:cNvSpPr txBox="1"/>
          <p:nvPr/>
        </p:nvSpPr>
        <p:spPr>
          <a:xfrm>
            <a:off x="0" y="1576825"/>
            <a:ext cx="1735200" cy="174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9600" b="1" dirty="0">
              <a:solidFill>
                <a:schemeClr val="accent1"/>
              </a:solidFill>
              <a:latin typeface="+mj-lt"/>
              <a:ea typeface="DM Sans"/>
              <a:cs typeface="DM Sans"/>
              <a:sym typeface="DM Sans"/>
            </a:endParaRPr>
          </a:p>
        </p:txBody>
      </p:sp>
    </p:spTree>
    <p:extLst>
      <p:ext uri="{BB962C8B-B14F-4D97-AF65-F5344CB8AC3E}">
        <p14:creationId xmlns:p14="http://schemas.microsoft.com/office/powerpoint/2010/main" val="231929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556B7F-DAB7-F5E9-BB3A-6A827CAD2A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6" name="Google Shape;413;p39">
            <a:extLst>
              <a:ext uri="{FF2B5EF4-FFF2-40B4-BE49-F238E27FC236}">
                <a16:creationId xmlns:a16="http://schemas.microsoft.com/office/drawing/2014/main" id="{43099E0D-CB65-79D0-6FAE-4B4363967865}"/>
              </a:ext>
            </a:extLst>
          </p:cNvPr>
          <p:cNvSpPr txBox="1">
            <a:spLocks noGrp="1"/>
          </p:cNvSpPr>
          <p:nvPr>
            <p:ph type="title"/>
          </p:nvPr>
        </p:nvSpPr>
        <p:spPr>
          <a:xfrm>
            <a:off x="304800" y="355075"/>
            <a:ext cx="8474700" cy="708300"/>
          </a:xfrm>
          <a:prstGeom prst="rect">
            <a:avLst/>
          </a:prstGeom>
        </p:spPr>
        <p:txBody>
          <a:bodyPr spcFirstLastPara="1" wrap="square" lIns="0" tIns="0" rIns="0" bIns="0" anchor="t" anchorCtr="0">
            <a:noAutofit/>
          </a:bodyPr>
          <a:lstStyle/>
          <a:p>
            <a:pPr marL="0" lvl="0" indent="0"/>
            <a:r>
              <a:rPr lang="en-CA" sz="3600" dirty="0">
                <a:solidFill>
                  <a:schemeClr val="accent1">
                    <a:lumMod val="75000"/>
                  </a:schemeClr>
                </a:solidFill>
                <a:latin typeface="+mj-lt"/>
              </a:rPr>
              <a:t>GOOGLE CLOUD DEPLOYMENT</a:t>
            </a:r>
            <a:endParaRPr sz="3600"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5F85A9CD-7D37-DDB1-0F9A-E9CABA477ADF}"/>
              </a:ext>
            </a:extLst>
          </p:cNvPr>
          <p:cNvPicPr>
            <a:picLocks noChangeAspect="1"/>
          </p:cNvPicPr>
          <p:nvPr/>
        </p:nvPicPr>
        <p:blipFill rotWithShape="1">
          <a:blip r:embed="rId2"/>
          <a:srcRect l="10791"/>
          <a:stretch/>
        </p:blipFill>
        <p:spPr>
          <a:xfrm>
            <a:off x="1624686" y="-1444"/>
            <a:ext cx="7046288" cy="3717925"/>
          </a:xfrm>
          <a:prstGeom prst="rect">
            <a:avLst/>
          </a:prstGeom>
        </p:spPr>
      </p:pic>
      <p:grpSp>
        <p:nvGrpSpPr>
          <p:cNvPr id="14" name="Group 13">
            <a:extLst>
              <a:ext uri="{FF2B5EF4-FFF2-40B4-BE49-F238E27FC236}">
                <a16:creationId xmlns:a16="http://schemas.microsoft.com/office/drawing/2014/main" id="{98022F09-5CFD-3E7D-033C-739577B4F711}"/>
              </a:ext>
            </a:extLst>
          </p:cNvPr>
          <p:cNvGrpSpPr>
            <a:grpSpLocks noChangeAspect="1"/>
          </p:cNvGrpSpPr>
          <p:nvPr/>
        </p:nvGrpSpPr>
        <p:grpSpPr>
          <a:xfrm>
            <a:off x="219375" y="2691288"/>
            <a:ext cx="1356724" cy="1169590"/>
            <a:chOff x="174348" y="2178942"/>
            <a:chExt cx="1356724" cy="1169590"/>
          </a:xfrm>
        </p:grpSpPr>
        <p:sp>
          <p:nvSpPr>
            <p:cNvPr id="4" name="Hexagon 3">
              <a:extLst>
                <a:ext uri="{FF2B5EF4-FFF2-40B4-BE49-F238E27FC236}">
                  <a16:creationId xmlns:a16="http://schemas.microsoft.com/office/drawing/2014/main" id="{8A225716-B08B-5021-B570-73A627813080}"/>
                </a:ext>
              </a:extLst>
            </p:cNvPr>
            <p:cNvSpPr/>
            <p:nvPr/>
          </p:nvSpPr>
          <p:spPr>
            <a:xfrm>
              <a:off x="174348" y="2178942"/>
              <a:ext cx="1356724" cy="1169590"/>
            </a:xfrm>
            <a:prstGeom prst="hexagon">
              <a:avLst>
                <a:gd name="adj" fmla="val 29084"/>
                <a:gd name="vf" fmla="val 115470"/>
              </a:avLst>
            </a:prstGeom>
            <a:noFill/>
            <a:ln w="57150" cap="flat" cmpd="sng" algn="ctr">
              <a:solidFill>
                <a:srgbClr val="CB1B4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6614EF4-CE22-A686-E697-3D205723C1A0}"/>
                </a:ext>
              </a:extLst>
            </p:cNvPr>
            <p:cNvPicPr>
              <a:picLocks noChangeAspect="1"/>
            </p:cNvPicPr>
            <p:nvPr/>
          </p:nvPicPr>
          <p:blipFill rotWithShape="1">
            <a:blip r:embed="rId3"/>
            <a:srcRect t="19057" b="19058"/>
            <a:stretch/>
          </p:blipFill>
          <p:spPr>
            <a:xfrm>
              <a:off x="492710" y="2244191"/>
              <a:ext cx="720000" cy="445568"/>
            </a:xfrm>
            <a:prstGeom prst="rect">
              <a:avLst/>
            </a:prstGeom>
          </p:spPr>
        </p:pic>
        <p:sp>
          <p:nvSpPr>
            <p:cNvPr id="13" name="TextBox 12">
              <a:extLst>
                <a:ext uri="{FF2B5EF4-FFF2-40B4-BE49-F238E27FC236}">
                  <a16:creationId xmlns:a16="http://schemas.microsoft.com/office/drawing/2014/main" id="{39408C27-3CBB-87D3-D9C8-F91102A75999}"/>
                </a:ext>
              </a:extLst>
            </p:cNvPr>
            <p:cNvSpPr txBox="1"/>
            <p:nvPr/>
          </p:nvSpPr>
          <p:spPr>
            <a:xfrm>
              <a:off x="362506" y="2680234"/>
              <a:ext cx="980408" cy="553998"/>
            </a:xfrm>
            <a:prstGeom prst="rect">
              <a:avLst/>
            </a:prstGeom>
            <a:noFill/>
          </p:spPr>
          <p:txBody>
            <a:bodyPr wrap="square" rtlCol="0">
              <a:spAutoFit/>
            </a:bodyPr>
            <a:lstStyle/>
            <a:p>
              <a:pPr algn="ctr">
                <a:buClrTx/>
                <a:buFontTx/>
                <a:buNone/>
                <a:defRPr/>
              </a:pPr>
              <a:r>
                <a:rPr lang="en-GB" sz="1000" b="1" kern="1200" dirty="0">
                  <a:solidFill>
                    <a:srgbClr val="282F39"/>
                  </a:solidFill>
                  <a:latin typeface="Noto Sans" panose="020B0502040504020204" pitchFamily="34"/>
                  <a:ea typeface="Noto Sans" panose="020B0502040504020204" pitchFamily="34"/>
                  <a:cs typeface="Noto Sans" panose="020B0502040504020204" pitchFamily="34"/>
                </a:rPr>
                <a:t>Web-Based Streamlit Application</a:t>
              </a:r>
            </a:p>
          </p:txBody>
        </p:sp>
      </p:grpSp>
      <p:grpSp>
        <p:nvGrpSpPr>
          <p:cNvPr id="18" name="Group 17">
            <a:extLst>
              <a:ext uri="{FF2B5EF4-FFF2-40B4-BE49-F238E27FC236}">
                <a16:creationId xmlns:a16="http://schemas.microsoft.com/office/drawing/2014/main" id="{D17D0752-AA7F-1B46-2EEC-E351113AD95D}"/>
              </a:ext>
            </a:extLst>
          </p:cNvPr>
          <p:cNvGrpSpPr/>
          <p:nvPr/>
        </p:nvGrpSpPr>
        <p:grpSpPr>
          <a:xfrm>
            <a:off x="219375" y="1173888"/>
            <a:ext cx="1356724" cy="1169590"/>
            <a:chOff x="109116" y="3316341"/>
            <a:chExt cx="1356724" cy="1169590"/>
          </a:xfrm>
        </p:grpSpPr>
        <p:sp>
          <p:nvSpPr>
            <p:cNvPr id="15" name="Hexagon 14">
              <a:extLst>
                <a:ext uri="{FF2B5EF4-FFF2-40B4-BE49-F238E27FC236}">
                  <a16:creationId xmlns:a16="http://schemas.microsoft.com/office/drawing/2014/main" id="{A8F22C1E-B7C5-CCAA-963B-83D28759C026}"/>
                </a:ext>
              </a:extLst>
            </p:cNvPr>
            <p:cNvSpPr/>
            <p:nvPr/>
          </p:nvSpPr>
          <p:spPr>
            <a:xfrm>
              <a:off x="109116" y="3316341"/>
              <a:ext cx="1356724" cy="1169590"/>
            </a:xfrm>
            <a:prstGeom prst="hexagon">
              <a:avLst>
                <a:gd name="adj" fmla="val 29084"/>
                <a:gd name="vf" fmla="val 115470"/>
              </a:avLst>
            </a:prstGeom>
            <a:noFill/>
            <a:ln w="571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79BC3FB-7297-9A46-23A5-5FB4BDB8ACDC}"/>
                </a:ext>
              </a:extLst>
            </p:cNvPr>
            <p:cNvPicPr>
              <a:picLocks noChangeAspect="1"/>
            </p:cNvPicPr>
            <p:nvPr/>
          </p:nvPicPr>
          <p:blipFill>
            <a:blip r:embed="rId4"/>
            <a:stretch>
              <a:fillRect/>
            </a:stretch>
          </p:blipFill>
          <p:spPr>
            <a:xfrm>
              <a:off x="157478" y="3546761"/>
              <a:ext cx="1260000" cy="708750"/>
            </a:xfrm>
            <a:prstGeom prst="rect">
              <a:avLst/>
            </a:prstGeom>
          </p:spPr>
        </p:pic>
      </p:grpSp>
      <p:cxnSp>
        <p:nvCxnSpPr>
          <p:cNvPr id="20" name="Straight Arrow Connector 19">
            <a:extLst>
              <a:ext uri="{FF2B5EF4-FFF2-40B4-BE49-F238E27FC236}">
                <a16:creationId xmlns:a16="http://schemas.microsoft.com/office/drawing/2014/main" id="{265119D7-5D9C-AE2A-20D2-87B0C0154976}"/>
              </a:ext>
            </a:extLst>
          </p:cNvPr>
          <p:cNvCxnSpPr>
            <a:cxnSpLocks/>
          </p:cNvCxnSpPr>
          <p:nvPr/>
        </p:nvCxnSpPr>
        <p:spPr>
          <a:xfrm flipV="1">
            <a:off x="876300" y="2347265"/>
            <a:ext cx="0" cy="32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321A338E-0D58-6E1D-82C1-7F9D83CF2C05}"/>
              </a:ext>
            </a:extLst>
          </p:cNvPr>
          <p:cNvPicPr>
            <a:picLocks noChangeAspect="1"/>
          </p:cNvPicPr>
          <p:nvPr/>
        </p:nvPicPr>
        <p:blipFill rotWithShape="1">
          <a:blip r:embed="rId5"/>
          <a:srcRect l="1483" t="5239" r="1306" b="3728"/>
          <a:stretch/>
        </p:blipFill>
        <p:spPr>
          <a:xfrm>
            <a:off x="1845656" y="2756536"/>
            <a:ext cx="4762961" cy="2230143"/>
          </a:xfrm>
          <a:prstGeom prst="rect">
            <a:avLst/>
          </a:prstGeom>
        </p:spPr>
      </p:pic>
    </p:spTree>
    <p:extLst>
      <p:ext uri="{BB962C8B-B14F-4D97-AF65-F5344CB8AC3E}">
        <p14:creationId xmlns:p14="http://schemas.microsoft.com/office/powerpoint/2010/main" val="133687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0" name="Google Shape;340;p34"/>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59" name="Google Shape;159;p22">
            <a:extLst>
              <a:ext uri="{FF2B5EF4-FFF2-40B4-BE49-F238E27FC236}">
                <a16:creationId xmlns:a16="http://schemas.microsoft.com/office/drawing/2014/main" id="{A7598AFF-CB5D-8AA1-C917-12E650829717}"/>
              </a:ext>
            </a:extLst>
          </p:cNvPr>
          <p:cNvSpPr txBox="1">
            <a:spLocks/>
          </p:cNvSpPr>
          <p:nvPr/>
        </p:nvSpPr>
        <p:spPr>
          <a:xfrm>
            <a:off x="2169402" y="478107"/>
            <a:ext cx="4805071" cy="676517"/>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1pPr>
            <a:lvl2pPr marR="0" lvl="1"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2pPr>
            <a:lvl3pPr marR="0" lvl="2"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3pPr>
            <a:lvl4pPr marR="0" lvl="3"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4pPr>
            <a:lvl5pPr marR="0" lvl="4"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5pPr>
            <a:lvl6pPr marR="0" lvl="5"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6pPr>
            <a:lvl7pPr marR="0" lvl="6"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7pPr>
            <a:lvl8pPr marR="0" lvl="7"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8pPr>
            <a:lvl9pPr marR="0" lvl="8"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9pPr>
          </a:lstStyle>
          <a:p>
            <a:pPr algn="ctr"/>
            <a:r>
              <a:rPr lang="en-CA" sz="4000" dirty="0">
                <a:solidFill>
                  <a:schemeClr val="accent1">
                    <a:lumMod val="75000"/>
                  </a:schemeClr>
                </a:solidFill>
              </a:rPr>
              <a:t>PRODUCT DEMO</a:t>
            </a:r>
          </a:p>
        </p:txBody>
      </p:sp>
      <p:sp>
        <p:nvSpPr>
          <p:cNvPr id="2" name="TextBox 1">
            <a:extLst>
              <a:ext uri="{FF2B5EF4-FFF2-40B4-BE49-F238E27FC236}">
                <a16:creationId xmlns:a16="http://schemas.microsoft.com/office/drawing/2014/main" id="{1A518882-9EA9-F178-40E1-ECDF33B9E281}"/>
              </a:ext>
            </a:extLst>
          </p:cNvPr>
          <p:cNvSpPr txBox="1"/>
          <p:nvPr/>
        </p:nvSpPr>
        <p:spPr>
          <a:xfrm>
            <a:off x="1332000" y="2387084"/>
            <a:ext cx="6480000" cy="369332"/>
          </a:xfrm>
          <a:prstGeom prst="rect">
            <a:avLst/>
          </a:prstGeom>
          <a:noFill/>
        </p:spPr>
        <p:txBody>
          <a:bodyPr wrap="square" rtlCol="0">
            <a:spAutoFit/>
          </a:bodyPr>
          <a:lstStyle/>
          <a:p>
            <a:pPr algn="ctr">
              <a:buClrTx/>
              <a:buFontTx/>
              <a:buNone/>
              <a:defRPr/>
            </a:pPr>
            <a:r>
              <a:rPr lang="en-US" sz="1800" b="1" kern="1200" dirty="0">
                <a:solidFill>
                  <a:srgbClr val="002060"/>
                </a:solidFill>
                <a:latin typeface="Noto Sans" panose="020B0502040504020204" pitchFamily="34"/>
                <a:ea typeface="Noto Sans" panose="020B0502040504020204" pitchFamily="34"/>
                <a:cs typeface="Noto Sans" panose="020B0502040504020204" pitchFamily="34"/>
                <a:hlinkClick r:id="rId3">
                  <a:extLst>
                    <a:ext uri="{A12FA001-AC4F-418D-AE19-62706E023703}">
                      <ahyp:hlinkClr xmlns:ahyp="http://schemas.microsoft.com/office/drawing/2018/hyperlinkcolor" val="tx"/>
                    </a:ext>
                  </a:extLst>
                </a:hlinkClick>
              </a:rPr>
              <a:t>http://34.125.178.148:8501</a:t>
            </a:r>
            <a:endParaRPr lang="en-GB" sz="1800" b="1" kern="1200" dirty="0">
              <a:solidFill>
                <a:srgbClr val="002060"/>
              </a:solidFill>
              <a:latin typeface="Noto Sans" panose="020B0502040504020204" pitchFamily="34"/>
              <a:ea typeface="Noto Sans" panose="020B0502040504020204" pitchFamily="34"/>
              <a:cs typeface="Noto Sans" panose="020B0502040504020204" pitchFamily="34"/>
            </a:endParaRPr>
          </a:p>
        </p:txBody>
      </p:sp>
      <p:sp>
        <p:nvSpPr>
          <p:cNvPr id="3" name="TextBox 2">
            <a:extLst>
              <a:ext uri="{FF2B5EF4-FFF2-40B4-BE49-F238E27FC236}">
                <a16:creationId xmlns:a16="http://schemas.microsoft.com/office/drawing/2014/main" id="{8E7BB376-71D4-44DF-19F8-E8EF75B9CB39}"/>
              </a:ext>
            </a:extLst>
          </p:cNvPr>
          <p:cNvSpPr txBox="1"/>
          <p:nvPr/>
        </p:nvSpPr>
        <p:spPr>
          <a:xfrm>
            <a:off x="1331937" y="3619544"/>
            <a:ext cx="6480000" cy="646331"/>
          </a:xfrm>
          <a:prstGeom prst="rect">
            <a:avLst/>
          </a:prstGeom>
          <a:noFill/>
        </p:spPr>
        <p:txBody>
          <a:bodyPr wrap="square" rtlCol="0">
            <a:spAutoFit/>
          </a:bodyPr>
          <a:lstStyle/>
          <a:p>
            <a:pPr algn="ctr">
              <a:buClrTx/>
              <a:buFontTx/>
              <a:buNone/>
              <a:defRPr/>
            </a:pPr>
            <a:r>
              <a:rPr lang="en-GB" sz="1200" b="1" kern="1200" dirty="0">
                <a:solidFill>
                  <a:srgbClr val="002060"/>
                </a:solidFill>
                <a:latin typeface="Noto Sans" panose="020B0502040504020204" pitchFamily="34"/>
                <a:ea typeface="Noto Sans" panose="020B0502040504020204" pitchFamily="34"/>
                <a:cs typeface="Noto Sans" panose="020B0502040504020204" pitchFamily="34"/>
              </a:rPr>
              <a:t>GitHub Link to Source Code:</a:t>
            </a:r>
          </a:p>
          <a:p>
            <a:pPr algn="ctr">
              <a:buClrTx/>
              <a:buFontTx/>
              <a:buNone/>
              <a:defRPr/>
            </a:pPr>
            <a:r>
              <a:rPr lang="en-GB" sz="1200" b="1" kern="1200" dirty="0">
                <a:solidFill>
                  <a:srgbClr val="002060"/>
                </a:solidFill>
                <a:latin typeface="Noto Sans" panose="020B0502040504020204" pitchFamily="34"/>
                <a:ea typeface="Noto Sans" panose="020B0502040504020204" pitchFamily="34"/>
                <a:cs typeface="Noto Sans" panose="020B0502040504020204" pitchFamily="34"/>
                <a:hlinkClick r:id="rId4"/>
              </a:rPr>
              <a:t>https://github.com/Capstone-Resume-Parser-Group1/Capstone-Resume-Parser-Group1</a:t>
            </a:r>
            <a:endParaRPr lang="en-GB" sz="1200" b="1" kern="1200" dirty="0">
              <a:solidFill>
                <a:srgbClr val="002060"/>
              </a:solidFill>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36753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0" name="Google Shape;340;p34"/>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 name="Group 1">
            <a:extLst>
              <a:ext uri="{FF2B5EF4-FFF2-40B4-BE49-F238E27FC236}">
                <a16:creationId xmlns:a16="http://schemas.microsoft.com/office/drawing/2014/main" id="{3B6F1847-7975-D7E7-13F9-8C76D195CEFF}"/>
              </a:ext>
            </a:extLst>
          </p:cNvPr>
          <p:cNvGrpSpPr/>
          <p:nvPr/>
        </p:nvGrpSpPr>
        <p:grpSpPr>
          <a:xfrm>
            <a:off x="6390501" y="1312992"/>
            <a:ext cx="2141607" cy="1196473"/>
            <a:chOff x="6390501" y="1160589"/>
            <a:chExt cx="2141607" cy="1196473"/>
          </a:xfrm>
        </p:grpSpPr>
        <p:sp>
          <p:nvSpPr>
            <p:cNvPr id="42" name="TextBox 41">
              <a:extLst>
                <a:ext uri="{FF2B5EF4-FFF2-40B4-BE49-F238E27FC236}">
                  <a16:creationId xmlns:a16="http://schemas.microsoft.com/office/drawing/2014/main" id="{F6C0320F-F506-3D3B-35A3-1E9450C853BD}"/>
                </a:ext>
              </a:extLst>
            </p:cNvPr>
            <p:cNvSpPr txBox="1"/>
            <p:nvPr/>
          </p:nvSpPr>
          <p:spPr>
            <a:xfrm>
              <a:off x="6394461" y="1803064"/>
              <a:ext cx="2112746" cy="553998"/>
            </a:xfrm>
            <a:prstGeom prst="rect">
              <a:avLst/>
            </a:prstGeom>
            <a:noFill/>
          </p:spPr>
          <p:txBody>
            <a:bodyPr wrap="square" rtlCol="0">
              <a:spAutoFit/>
            </a:bodyPr>
            <a:lstStyle/>
            <a:p>
              <a:pPr algn="ctr">
                <a:buClrTx/>
                <a:buFontTx/>
                <a:buNone/>
                <a:defRPr/>
              </a:pPr>
              <a:r>
                <a:rPr lang="en-US" sz="1500" kern="1200" dirty="0">
                  <a:solidFill>
                    <a:srgbClr val="282F39"/>
                  </a:solidFill>
                  <a:latin typeface="Open Sans" panose="020B0606030504020204" pitchFamily="34" charset="0"/>
                  <a:ea typeface="+mn-ea"/>
                  <a:cs typeface="+mn-cs"/>
                </a:rPr>
                <a:t>Entity based candidate filtering</a:t>
              </a:r>
              <a:endParaRPr lang="en-GB" sz="1500" kern="1200"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97572E8C-CE7B-4ADF-BC0B-3EC5A09F5712}"/>
                </a:ext>
              </a:extLst>
            </p:cNvPr>
            <p:cNvSpPr txBox="1"/>
            <p:nvPr/>
          </p:nvSpPr>
          <p:spPr>
            <a:xfrm>
              <a:off x="6394461" y="1270867"/>
              <a:ext cx="2137647" cy="369332"/>
            </a:xfrm>
            <a:prstGeom prst="rect">
              <a:avLst/>
            </a:prstGeom>
            <a:noFill/>
          </p:spPr>
          <p:txBody>
            <a:bodyPr wrap="square" rtlCol="0">
              <a:spAutoFit/>
            </a:bodyPr>
            <a:lstStyle/>
            <a:p>
              <a:pPr algn="ctr">
                <a:buClrTx/>
                <a:buFontTx/>
                <a:buNone/>
                <a:defRPr/>
              </a:pPr>
              <a:r>
                <a:rPr lang="en-US" sz="1800" b="1" kern="1200" dirty="0">
                  <a:solidFill>
                    <a:srgbClr val="282F39"/>
                  </a:solidFill>
                  <a:latin typeface="Noto Sans" panose="020B0502040504020204" pitchFamily="34"/>
                  <a:ea typeface="Noto Sans" panose="020B0502040504020204" pitchFamily="34"/>
                  <a:cs typeface="Noto Sans" panose="020B0502040504020204" pitchFamily="34"/>
                </a:rPr>
                <a:t>For Recruiters</a:t>
              </a:r>
              <a:endParaRPr lang="en-GB" sz="1800" b="1" kern="1200"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44" name="Rectangle 43">
              <a:extLst>
                <a:ext uri="{FF2B5EF4-FFF2-40B4-BE49-F238E27FC236}">
                  <a16:creationId xmlns:a16="http://schemas.microsoft.com/office/drawing/2014/main" id="{E11E0744-8508-33DC-8E3E-7472DF83D898}"/>
                </a:ext>
              </a:extLst>
            </p:cNvPr>
            <p:cNvSpPr/>
            <p:nvPr/>
          </p:nvSpPr>
          <p:spPr>
            <a:xfrm>
              <a:off x="6390501" y="1160589"/>
              <a:ext cx="2141607" cy="90023"/>
            </a:xfrm>
            <a:prstGeom prst="rect">
              <a:avLst/>
            </a:prstGeom>
            <a:solidFill>
              <a:srgbClr val="10CF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B8A89E25-E8A4-9BD7-A531-A1DA4DA6B04A}"/>
              </a:ext>
            </a:extLst>
          </p:cNvPr>
          <p:cNvGrpSpPr/>
          <p:nvPr/>
        </p:nvGrpSpPr>
        <p:grpSpPr>
          <a:xfrm>
            <a:off x="6390501" y="3035353"/>
            <a:ext cx="2141607" cy="1196473"/>
            <a:chOff x="6390501" y="2882950"/>
            <a:chExt cx="2141607" cy="1196473"/>
          </a:xfrm>
        </p:grpSpPr>
        <p:sp>
          <p:nvSpPr>
            <p:cNvPr id="45" name="TextBox 44">
              <a:extLst>
                <a:ext uri="{FF2B5EF4-FFF2-40B4-BE49-F238E27FC236}">
                  <a16:creationId xmlns:a16="http://schemas.microsoft.com/office/drawing/2014/main" id="{C486FA92-555B-5C77-2575-BA1DF2904C90}"/>
                </a:ext>
              </a:extLst>
            </p:cNvPr>
            <p:cNvSpPr txBox="1"/>
            <p:nvPr/>
          </p:nvSpPr>
          <p:spPr>
            <a:xfrm>
              <a:off x="6394461" y="3525425"/>
              <a:ext cx="2112746" cy="553998"/>
            </a:xfrm>
            <a:prstGeom prst="rect">
              <a:avLst/>
            </a:prstGeom>
            <a:noFill/>
          </p:spPr>
          <p:txBody>
            <a:bodyPr wrap="square" rtlCol="0">
              <a:spAutoFit/>
            </a:bodyPr>
            <a:lstStyle/>
            <a:p>
              <a:pPr algn="ctr">
                <a:buClrTx/>
                <a:buFontTx/>
                <a:buNone/>
                <a:defRPr/>
              </a:pPr>
              <a:r>
                <a:rPr lang="en-US" sz="1500" kern="1200" dirty="0">
                  <a:solidFill>
                    <a:srgbClr val="282F39"/>
                  </a:solidFill>
                  <a:latin typeface="Open Sans" panose="020B0606030504020204" pitchFamily="34" charset="0"/>
                  <a:ea typeface="+mn-ea"/>
                  <a:cs typeface="+mn-cs"/>
                </a:rPr>
                <a:t>Entity based job recommendation</a:t>
              </a:r>
              <a:endParaRPr lang="en-GB" sz="1500" kern="1200"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46" name="TextBox 45">
              <a:extLst>
                <a:ext uri="{FF2B5EF4-FFF2-40B4-BE49-F238E27FC236}">
                  <a16:creationId xmlns:a16="http://schemas.microsoft.com/office/drawing/2014/main" id="{ED9C3253-9ADF-F52F-98ED-3840842FB3BC}"/>
                </a:ext>
              </a:extLst>
            </p:cNvPr>
            <p:cNvSpPr txBox="1"/>
            <p:nvPr/>
          </p:nvSpPr>
          <p:spPr>
            <a:xfrm>
              <a:off x="6394461" y="2993228"/>
              <a:ext cx="2137647" cy="369332"/>
            </a:xfrm>
            <a:prstGeom prst="rect">
              <a:avLst/>
            </a:prstGeom>
            <a:noFill/>
          </p:spPr>
          <p:txBody>
            <a:bodyPr wrap="square" rtlCol="0">
              <a:spAutoFit/>
            </a:bodyPr>
            <a:lstStyle/>
            <a:p>
              <a:pPr algn="ctr">
                <a:buClrTx/>
                <a:buFontTx/>
                <a:buNone/>
                <a:defRPr/>
              </a:pPr>
              <a:r>
                <a:rPr lang="en-US" sz="1800" b="1" kern="1200" dirty="0">
                  <a:solidFill>
                    <a:srgbClr val="282F39"/>
                  </a:solidFill>
                  <a:latin typeface="Noto Sans" panose="020B0502040504020204" pitchFamily="34"/>
                  <a:ea typeface="Noto Sans" panose="020B0502040504020204" pitchFamily="34"/>
                  <a:cs typeface="Noto Sans" panose="020B0502040504020204" pitchFamily="34"/>
                </a:rPr>
                <a:t>For Job-Seekers </a:t>
              </a:r>
              <a:endParaRPr lang="en-GB" sz="1800" b="1" kern="1200"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47" name="Rectangle 46">
              <a:extLst>
                <a:ext uri="{FF2B5EF4-FFF2-40B4-BE49-F238E27FC236}">
                  <a16:creationId xmlns:a16="http://schemas.microsoft.com/office/drawing/2014/main" id="{136E1D89-90A4-8126-0AEA-C19E055FB87E}"/>
                </a:ext>
              </a:extLst>
            </p:cNvPr>
            <p:cNvSpPr/>
            <p:nvPr/>
          </p:nvSpPr>
          <p:spPr>
            <a:xfrm>
              <a:off x="6390501" y="2882950"/>
              <a:ext cx="2141607" cy="90023"/>
            </a:xfrm>
            <a:prstGeom prst="rect">
              <a:avLst/>
            </a:prstGeom>
            <a:solidFill>
              <a:srgbClr val="009DD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10F49038-7549-09B1-1226-3ABBB875E105}"/>
              </a:ext>
            </a:extLst>
          </p:cNvPr>
          <p:cNvGrpSpPr/>
          <p:nvPr/>
        </p:nvGrpSpPr>
        <p:grpSpPr>
          <a:xfrm>
            <a:off x="485138" y="1154850"/>
            <a:ext cx="5421336" cy="3505226"/>
            <a:chOff x="1875629" y="2488979"/>
            <a:chExt cx="4667412" cy="3017770"/>
          </a:xfrm>
        </p:grpSpPr>
        <p:sp>
          <p:nvSpPr>
            <p:cNvPr id="50" name="Freeform 6">
              <a:extLst>
                <a:ext uri="{FF2B5EF4-FFF2-40B4-BE49-F238E27FC236}">
                  <a16:creationId xmlns:a16="http://schemas.microsoft.com/office/drawing/2014/main" id="{DD9A4853-14B1-A6E0-3A00-8A896BA7D09B}"/>
                </a:ext>
              </a:extLst>
            </p:cNvPr>
            <p:cNvSpPr>
              <a:spLocks/>
            </p:cNvSpPr>
            <p:nvPr/>
          </p:nvSpPr>
          <p:spPr bwMode="auto">
            <a:xfrm>
              <a:off x="2511150" y="3040735"/>
              <a:ext cx="3062989" cy="2426604"/>
            </a:xfrm>
            <a:custGeom>
              <a:avLst/>
              <a:gdLst>
                <a:gd name="T0" fmla="*/ 323 w 664"/>
                <a:gd name="T1" fmla="*/ 471 h 486"/>
                <a:gd name="T2" fmla="*/ 332 w 664"/>
                <a:gd name="T3" fmla="*/ 458 h 486"/>
                <a:gd name="T4" fmla="*/ 302 w 664"/>
                <a:gd name="T5" fmla="*/ 385 h 486"/>
                <a:gd name="T6" fmla="*/ 299 w 664"/>
                <a:gd name="T7" fmla="*/ 384 h 486"/>
                <a:gd name="T8" fmla="*/ 293 w 664"/>
                <a:gd name="T9" fmla="*/ 334 h 486"/>
                <a:gd name="T10" fmla="*/ 248 w 664"/>
                <a:gd name="T11" fmla="*/ 312 h 486"/>
                <a:gd name="T12" fmla="*/ 212 w 664"/>
                <a:gd name="T13" fmla="*/ 256 h 486"/>
                <a:gd name="T14" fmla="*/ 150 w 664"/>
                <a:gd name="T15" fmla="*/ 282 h 486"/>
                <a:gd name="T16" fmla="*/ 63 w 664"/>
                <a:gd name="T17" fmla="*/ 271 h 486"/>
                <a:gd name="T18" fmla="*/ 44 w 664"/>
                <a:gd name="T19" fmla="*/ 246 h 486"/>
                <a:gd name="T20" fmla="*/ 2 w 664"/>
                <a:gd name="T21" fmla="*/ 191 h 486"/>
                <a:gd name="T22" fmla="*/ 2 w 664"/>
                <a:gd name="T23" fmla="*/ 183 h 486"/>
                <a:gd name="T24" fmla="*/ 67 w 664"/>
                <a:gd name="T25" fmla="*/ 80 h 486"/>
                <a:gd name="T26" fmla="*/ 116 w 664"/>
                <a:gd name="T27" fmla="*/ 3 h 486"/>
                <a:gd name="T28" fmla="*/ 122 w 664"/>
                <a:gd name="T29" fmla="*/ 2 h 486"/>
                <a:gd name="T30" fmla="*/ 155 w 664"/>
                <a:gd name="T31" fmla="*/ 19 h 486"/>
                <a:gd name="T32" fmla="*/ 181 w 664"/>
                <a:gd name="T33" fmla="*/ 26 h 486"/>
                <a:gd name="T34" fmla="*/ 217 w 664"/>
                <a:gd name="T35" fmla="*/ 32 h 486"/>
                <a:gd name="T36" fmla="*/ 223 w 664"/>
                <a:gd name="T37" fmla="*/ 33 h 486"/>
                <a:gd name="T38" fmla="*/ 214 w 664"/>
                <a:gd name="T39" fmla="*/ 44 h 486"/>
                <a:gd name="T40" fmla="*/ 170 w 664"/>
                <a:gd name="T41" fmla="*/ 102 h 486"/>
                <a:gd name="T42" fmla="*/ 171 w 664"/>
                <a:gd name="T43" fmla="*/ 151 h 486"/>
                <a:gd name="T44" fmla="*/ 217 w 664"/>
                <a:gd name="T45" fmla="*/ 166 h 486"/>
                <a:gd name="T46" fmla="*/ 245 w 664"/>
                <a:gd name="T47" fmla="*/ 152 h 486"/>
                <a:gd name="T48" fmla="*/ 308 w 664"/>
                <a:gd name="T49" fmla="*/ 119 h 486"/>
                <a:gd name="T50" fmla="*/ 353 w 664"/>
                <a:gd name="T51" fmla="*/ 96 h 486"/>
                <a:gd name="T52" fmla="*/ 372 w 664"/>
                <a:gd name="T53" fmla="*/ 97 h 486"/>
                <a:gd name="T54" fmla="*/ 538 w 664"/>
                <a:gd name="T55" fmla="*/ 205 h 486"/>
                <a:gd name="T56" fmla="*/ 647 w 664"/>
                <a:gd name="T57" fmla="*/ 275 h 486"/>
                <a:gd name="T58" fmla="*/ 663 w 664"/>
                <a:gd name="T59" fmla="*/ 308 h 486"/>
                <a:gd name="T60" fmla="*/ 643 w 664"/>
                <a:gd name="T61" fmla="*/ 334 h 486"/>
                <a:gd name="T62" fmla="*/ 612 w 664"/>
                <a:gd name="T63" fmla="*/ 331 h 486"/>
                <a:gd name="T64" fmla="*/ 483 w 664"/>
                <a:gd name="T65" fmla="*/ 254 h 486"/>
                <a:gd name="T66" fmla="*/ 463 w 664"/>
                <a:gd name="T67" fmla="*/ 242 h 486"/>
                <a:gd name="T68" fmla="*/ 448 w 664"/>
                <a:gd name="T69" fmla="*/ 247 h 486"/>
                <a:gd name="T70" fmla="*/ 451 w 664"/>
                <a:gd name="T71" fmla="*/ 262 h 486"/>
                <a:gd name="T72" fmla="*/ 496 w 664"/>
                <a:gd name="T73" fmla="*/ 289 h 486"/>
                <a:gd name="T74" fmla="*/ 527 w 664"/>
                <a:gd name="T75" fmla="*/ 307 h 486"/>
                <a:gd name="T76" fmla="*/ 571 w 664"/>
                <a:gd name="T77" fmla="*/ 333 h 486"/>
                <a:gd name="T78" fmla="*/ 588 w 664"/>
                <a:gd name="T79" fmla="*/ 344 h 486"/>
                <a:gd name="T80" fmla="*/ 586 w 664"/>
                <a:gd name="T81" fmla="*/ 384 h 486"/>
                <a:gd name="T82" fmla="*/ 544 w 664"/>
                <a:gd name="T83" fmla="*/ 388 h 486"/>
                <a:gd name="T84" fmla="*/ 455 w 664"/>
                <a:gd name="T85" fmla="*/ 339 h 486"/>
                <a:gd name="T86" fmla="*/ 428 w 664"/>
                <a:gd name="T87" fmla="*/ 325 h 486"/>
                <a:gd name="T88" fmla="*/ 411 w 664"/>
                <a:gd name="T89" fmla="*/ 329 h 486"/>
                <a:gd name="T90" fmla="*/ 416 w 664"/>
                <a:gd name="T91" fmla="*/ 345 h 486"/>
                <a:gd name="T92" fmla="*/ 482 w 664"/>
                <a:gd name="T93" fmla="*/ 381 h 486"/>
                <a:gd name="T94" fmla="*/ 522 w 664"/>
                <a:gd name="T95" fmla="*/ 404 h 486"/>
                <a:gd name="T96" fmla="*/ 529 w 664"/>
                <a:gd name="T97" fmla="*/ 433 h 486"/>
                <a:gd name="T98" fmla="*/ 486 w 664"/>
                <a:gd name="T99" fmla="*/ 450 h 486"/>
                <a:gd name="T100" fmla="*/ 461 w 664"/>
                <a:gd name="T101" fmla="*/ 438 h 486"/>
                <a:gd name="T102" fmla="*/ 407 w 664"/>
                <a:gd name="T103" fmla="*/ 410 h 486"/>
                <a:gd name="T104" fmla="*/ 393 w 664"/>
                <a:gd name="T105" fmla="*/ 403 h 486"/>
                <a:gd name="T106" fmla="*/ 376 w 664"/>
                <a:gd name="T107" fmla="*/ 407 h 486"/>
                <a:gd name="T108" fmla="*/ 382 w 664"/>
                <a:gd name="T109" fmla="*/ 424 h 486"/>
                <a:gd name="T110" fmla="*/ 435 w 664"/>
                <a:gd name="T111" fmla="*/ 451 h 486"/>
                <a:gd name="T112" fmla="*/ 464 w 664"/>
                <a:gd name="T113" fmla="*/ 466 h 486"/>
                <a:gd name="T114" fmla="*/ 441 w 664"/>
                <a:gd name="T115" fmla="*/ 479 h 486"/>
                <a:gd name="T116" fmla="*/ 387 w 664"/>
                <a:gd name="T117" fmla="*/ 481 h 486"/>
                <a:gd name="T118" fmla="*/ 335 w 664"/>
                <a:gd name="T119" fmla="*/ 473 h 486"/>
                <a:gd name="T120" fmla="*/ 323 w 664"/>
                <a:gd name="T121" fmla="*/ 4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486">
                  <a:moveTo>
                    <a:pt x="323" y="471"/>
                  </a:moveTo>
                  <a:cubicBezTo>
                    <a:pt x="326" y="467"/>
                    <a:pt x="329" y="462"/>
                    <a:pt x="332" y="458"/>
                  </a:cubicBezTo>
                  <a:cubicBezTo>
                    <a:pt x="352" y="431"/>
                    <a:pt x="338" y="391"/>
                    <a:pt x="302" y="385"/>
                  </a:cubicBezTo>
                  <a:cubicBezTo>
                    <a:pt x="301" y="385"/>
                    <a:pt x="300" y="384"/>
                    <a:pt x="299" y="384"/>
                  </a:cubicBezTo>
                  <a:cubicBezTo>
                    <a:pt x="306" y="366"/>
                    <a:pt x="304" y="349"/>
                    <a:pt x="293" y="334"/>
                  </a:cubicBezTo>
                  <a:cubicBezTo>
                    <a:pt x="282" y="319"/>
                    <a:pt x="267" y="312"/>
                    <a:pt x="248" y="312"/>
                  </a:cubicBezTo>
                  <a:cubicBezTo>
                    <a:pt x="250" y="285"/>
                    <a:pt x="239" y="264"/>
                    <a:pt x="212" y="256"/>
                  </a:cubicBezTo>
                  <a:cubicBezTo>
                    <a:pt x="185" y="247"/>
                    <a:pt x="165" y="258"/>
                    <a:pt x="150" y="282"/>
                  </a:cubicBezTo>
                  <a:cubicBezTo>
                    <a:pt x="132" y="246"/>
                    <a:pt x="87" y="242"/>
                    <a:pt x="63" y="271"/>
                  </a:cubicBezTo>
                  <a:cubicBezTo>
                    <a:pt x="56" y="262"/>
                    <a:pt x="50" y="254"/>
                    <a:pt x="44" y="246"/>
                  </a:cubicBezTo>
                  <a:cubicBezTo>
                    <a:pt x="30" y="227"/>
                    <a:pt x="16" y="209"/>
                    <a:pt x="2" y="191"/>
                  </a:cubicBezTo>
                  <a:cubicBezTo>
                    <a:pt x="0" y="188"/>
                    <a:pt x="0" y="186"/>
                    <a:pt x="2" y="183"/>
                  </a:cubicBezTo>
                  <a:cubicBezTo>
                    <a:pt x="24" y="149"/>
                    <a:pt x="45" y="115"/>
                    <a:pt x="67" y="80"/>
                  </a:cubicBezTo>
                  <a:cubicBezTo>
                    <a:pt x="83" y="54"/>
                    <a:pt x="99" y="29"/>
                    <a:pt x="116" y="3"/>
                  </a:cubicBezTo>
                  <a:cubicBezTo>
                    <a:pt x="118" y="0"/>
                    <a:pt x="120" y="1"/>
                    <a:pt x="122" y="2"/>
                  </a:cubicBezTo>
                  <a:cubicBezTo>
                    <a:pt x="133" y="8"/>
                    <a:pt x="143" y="14"/>
                    <a:pt x="155" y="19"/>
                  </a:cubicBezTo>
                  <a:cubicBezTo>
                    <a:pt x="163" y="22"/>
                    <a:pt x="172" y="24"/>
                    <a:pt x="181" y="26"/>
                  </a:cubicBezTo>
                  <a:cubicBezTo>
                    <a:pt x="193" y="28"/>
                    <a:pt x="205" y="30"/>
                    <a:pt x="217" y="32"/>
                  </a:cubicBezTo>
                  <a:cubicBezTo>
                    <a:pt x="219" y="32"/>
                    <a:pt x="220" y="32"/>
                    <a:pt x="223" y="33"/>
                  </a:cubicBezTo>
                  <a:cubicBezTo>
                    <a:pt x="220" y="37"/>
                    <a:pt x="217" y="41"/>
                    <a:pt x="214" y="44"/>
                  </a:cubicBezTo>
                  <a:cubicBezTo>
                    <a:pt x="199" y="64"/>
                    <a:pt x="184" y="83"/>
                    <a:pt x="170" y="102"/>
                  </a:cubicBezTo>
                  <a:cubicBezTo>
                    <a:pt x="159" y="117"/>
                    <a:pt x="160" y="137"/>
                    <a:pt x="171" y="151"/>
                  </a:cubicBezTo>
                  <a:cubicBezTo>
                    <a:pt x="181" y="165"/>
                    <a:pt x="202" y="172"/>
                    <a:pt x="217" y="166"/>
                  </a:cubicBezTo>
                  <a:cubicBezTo>
                    <a:pt x="226" y="162"/>
                    <a:pt x="236" y="157"/>
                    <a:pt x="245" y="152"/>
                  </a:cubicBezTo>
                  <a:cubicBezTo>
                    <a:pt x="266" y="141"/>
                    <a:pt x="287" y="130"/>
                    <a:pt x="308" y="119"/>
                  </a:cubicBezTo>
                  <a:cubicBezTo>
                    <a:pt x="323" y="111"/>
                    <a:pt x="338" y="104"/>
                    <a:pt x="353" y="96"/>
                  </a:cubicBezTo>
                  <a:cubicBezTo>
                    <a:pt x="360" y="92"/>
                    <a:pt x="366" y="93"/>
                    <a:pt x="372" y="97"/>
                  </a:cubicBezTo>
                  <a:cubicBezTo>
                    <a:pt x="428" y="133"/>
                    <a:pt x="483" y="169"/>
                    <a:pt x="538" y="205"/>
                  </a:cubicBezTo>
                  <a:cubicBezTo>
                    <a:pt x="575" y="228"/>
                    <a:pt x="611" y="252"/>
                    <a:pt x="647" y="275"/>
                  </a:cubicBezTo>
                  <a:cubicBezTo>
                    <a:pt x="659" y="283"/>
                    <a:pt x="664" y="294"/>
                    <a:pt x="663" y="308"/>
                  </a:cubicBezTo>
                  <a:cubicBezTo>
                    <a:pt x="662" y="320"/>
                    <a:pt x="655" y="329"/>
                    <a:pt x="643" y="334"/>
                  </a:cubicBezTo>
                  <a:cubicBezTo>
                    <a:pt x="632" y="339"/>
                    <a:pt x="622" y="337"/>
                    <a:pt x="612" y="331"/>
                  </a:cubicBezTo>
                  <a:cubicBezTo>
                    <a:pt x="569" y="306"/>
                    <a:pt x="526" y="280"/>
                    <a:pt x="483" y="254"/>
                  </a:cubicBezTo>
                  <a:cubicBezTo>
                    <a:pt x="477" y="250"/>
                    <a:pt x="470" y="246"/>
                    <a:pt x="463" y="242"/>
                  </a:cubicBezTo>
                  <a:cubicBezTo>
                    <a:pt x="457" y="239"/>
                    <a:pt x="451" y="241"/>
                    <a:pt x="448" y="247"/>
                  </a:cubicBezTo>
                  <a:cubicBezTo>
                    <a:pt x="445" y="252"/>
                    <a:pt x="446" y="259"/>
                    <a:pt x="451" y="262"/>
                  </a:cubicBezTo>
                  <a:cubicBezTo>
                    <a:pt x="466" y="271"/>
                    <a:pt x="481" y="280"/>
                    <a:pt x="496" y="289"/>
                  </a:cubicBezTo>
                  <a:cubicBezTo>
                    <a:pt x="506" y="295"/>
                    <a:pt x="516" y="301"/>
                    <a:pt x="527" y="307"/>
                  </a:cubicBezTo>
                  <a:cubicBezTo>
                    <a:pt x="541" y="316"/>
                    <a:pt x="556" y="325"/>
                    <a:pt x="571" y="333"/>
                  </a:cubicBezTo>
                  <a:cubicBezTo>
                    <a:pt x="577" y="337"/>
                    <a:pt x="583" y="340"/>
                    <a:pt x="588" y="344"/>
                  </a:cubicBezTo>
                  <a:cubicBezTo>
                    <a:pt x="600" y="354"/>
                    <a:pt x="601" y="372"/>
                    <a:pt x="586" y="384"/>
                  </a:cubicBezTo>
                  <a:cubicBezTo>
                    <a:pt x="573" y="394"/>
                    <a:pt x="559" y="396"/>
                    <a:pt x="544" y="388"/>
                  </a:cubicBezTo>
                  <a:cubicBezTo>
                    <a:pt x="514" y="372"/>
                    <a:pt x="484" y="355"/>
                    <a:pt x="455" y="339"/>
                  </a:cubicBezTo>
                  <a:cubicBezTo>
                    <a:pt x="446" y="334"/>
                    <a:pt x="437" y="329"/>
                    <a:pt x="428" y="325"/>
                  </a:cubicBezTo>
                  <a:cubicBezTo>
                    <a:pt x="421" y="321"/>
                    <a:pt x="414" y="323"/>
                    <a:pt x="411" y="329"/>
                  </a:cubicBezTo>
                  <a:cubicBezTo>
                    <a:pt x="407" y="335"/>
                    <a:pt x="410" y="341"/>
                    <a:pt x="416" y="345"/>
                  </a:cubicBezTo>
                  <a:cubicBezTo>
                    <a:pt x="438" y="357"/>
                    <a:pt x="460" y="369"/>
                    <a:pt x="482" y="381"/>
                  </a:cubicBezTo>
                  <a:cubicBezTo>
                    <a:pt x="496" y="389"/>
                    <a:pt x="509" y="396"/>
                    <a:pt x="522" y="404"/>
                  </a:cubicBezTo>
                  <a:cubicBezTo>
                    <a:pt x="531" y="410"/>
                    <a:pt x="534" y="423"/>
                    <a:pt x="529" y="433"/>
                  </a:cubicBezTo>
                  <a:cubicBezTo>
                    <a:pt x="519" y="449"/>
                    <a:pt x="503" y="456"/>
                    <a:pt x="486" y="450"/>
                  </a:cubicBezTo>
                  <a:cubicBezTo>
                    <a:pt x="478" y="447"/>
                    <a:pt x="469" y="442"/>
                    <a:pt x="461" y="438"/>
                  </a:cubicBezTo>
                  <a:cubicBezTo>
                    <a:pt x="443" y="429"/>
                    <a:pt x="425" y="419"/>
                    <a:pt x="407" y="410"/>
                  </a:cubicBezTo>
                  <a:cubicBezTo>
                    <a:pt x="402" y="408"/>
                    <a:pt x="398" y="406"/>
                    <a:pt x="393" y="403"/>
                  </a:cubicBezTo>
                  <a:cubicBezTo>
                    <a:pt x="386" y="400"/>
                    <a:pt x="379" y="401"/>
                    <a:pt x="376" y="407"/>
                  </a:cubicBezTo>
                  <a:cubicBezTo>
                    <a:pt x="372" y="413"/>
                    <a:pt x="375" y="420"/>
                    <a:pt x="382" y="424"/>
                  </a:cubicBezTo>
                  <a:cubicBezTo>
                    <a:pt x="399" y="433"/>
                    <a:pt x="417" y="442"/>
                    <a:pt x="435" y="451"/>
                  </a:cubicBezTo>
                  <a:cubicBezTo>
                    <a:pt x="445" y="456"/>
                    <a:pt x="454" y="461"/>
                    <a:pt x="464" y="466"/>
                  </a:cubicBezTo>
                  <a:cubicBezTo>
                    <a:pt x="457" y="472"/>
                    <a:pt x="449" y="476"/>
                    <a:pt x="441" y="479"/>
                  </a:cubicBezTo>
                  <a:cubicBezTo>
                    <a:pt x="423" y="486"/>
                    <a:pt x="405" y="484"/>
                    <a:pt x="387" y="481"/>
                  </a:cubicBezTo>
                  <a:cubicBezTo>
                    <a:pt x="370" y="479"/>
                    <a:pt x="352" y="476"/>
                    <a:pt x="335" y="473"/>
                  </a:cubicBezTo>
                  <a:cubicBezTo>
                    <a:pt x="331" y="473"/>
                    <a:pt x="327" y="472"/>
                    <a:pt x="323" y="4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7">
              <a:extLst>
                <a:ext uri="{FF2B5EF4-FFF2-40B4-BE49-F238E27FC236}">
                  <a16:creationId xmlns:a16="http://schemas.microsoft.com/office/drawing/2014/main" id="{DEC6A9D9-9DC8-0DAE-7A37-09048B040604}"/>
                </a:ext>
              </a:extLst>
            </p:cNvPr>
            <p:cNvSpPr>
              <a:spLocks/>
            </p:cNvSpPr>
            <p:nvPr/>
          </p:nvSpPr>
          <p:spPr bwMode="auto">
            <a:xfrm>
              <a:off x="3365454" y="2978805"/>
              <a:ext cx="2583746" cy="1373761"/>
            </a:xfrm>
            <a:custGeom>
              <a:avLst/>
              <a:gdLst>
                <a:gd name="T0" fmla="*/ 486 w 561"/>
                <a:gd name="T1" fmla="*/ 275 h 275"/>
                <a:gd name="T2" fmla="*/ 413 w 561"/>
                <a:gd name="T3" fmla="*/ 228 h 275"/>
                <a:gd name="T4" fmla="*/ 330 w 561"/>
                <a:gd name="T5" fmla="*/ 174 h 275"/>
                <a:gd name="T6" fmla="*/ 229 w 561"/>
                <a:gd name="T7" fmla="*/ 109 h 275"/>
                <a:gd name="T8" fmla="*/ 203 w 561"/>
                <a:gd name="T9" fmla="*/ 92 h 275"/>
                <a:gd name="T10" fmla="*/ 154 w 561"/>
                <a:gd name="T11" fmla="*/ 90 h 275"/>
                <a:gd name="T12" fmla="*/ 78 w 561"/>
                <a:gd name="T13" fmla="*/ 130 h 275"/>
                <a:gd name="T14" fmla="*/ 32 w 561"/>
                <a:gd name="T15" fmla="*/ 154 h 275"/>
                <a:gd name="T16" fmla="*/ 7 w 561"/>
                <a:gd name="T17" fmla="*/ 151 h 275"/>
                <a:gd name="T18" fmla="*/ 7 w 561"/>
                <a:gd name="T19" fmla="*/ 126 h 275"/>
                <a:gd name="T20" fmla="*/ 57 w 561"/>
                <a:gd name="T21" fmla="*/ 61 h 275"/>
                <a:gd name="T22" fmla="*/ 82 w 561"/>
                <a:gd name="T23" fmla="*/ 33 h 275"/>
                <a:gd name="T24" fmla="*/ 117 w 561"/>
                <a:gd name="T25" fmla="*/ 20 h 275"/>
                <a:gd name="T26" fmla="*/ 158 w 561"/>
                <a:gd name="T27" fmla="*/ 12 h 275"/>
                <a:gd name="T28" fmla="*/ 260 w 561"/>
                <a:gd name="T29" fmla="*/ 3 h 275"/>
                <a:gd name="T30" fmla="*/ 309 w 561"/>
                <a:gd name="T31" fmla="*/ 11 h 275"/>
                <a:gd name="T32" fmla="*/ 380 w 561"/>
                <a:gd name="T33" fmla="*/ 25 h 275"/>
                <a:gd name="T34" fmla="*/ 405 w 561"/>
                <a:gd name="T35" fmla="*/ 22 h 275"/>
                <a:gd name="T36" fmla="*/ 432 w 561"/>
                <a:gd name="T37" fmla="*/ 10 h 275"/>
                <a:gd name="T38" fmla="*/ 440 w 561"/>
                <a:gd name="T39" fmla="*/ 12 h 275"/>
                <a:gd name="T40" fmla="*/ 481 w 561"/>
                <a:gd name="T41" fmla="*/ 78 h 275"/>
                <a:gd name="T42" fmla="*/ 535 w 561"/>
                <a:gd name="T43" fmla="*/ 164 h 275"/>
                <a:gd name="T44" fmla="*/ 559 w 561"/>
                <a:gd name="T45" fmla="*/ 201 h 275"/>
                <a:gd name="T46" fmla="*/ 559 w 561"/>
                <a:gd name="T47" fmla="*/ 207 h 275"/>
                <a:gd name="T48" fmla="*/ 487 w 561"/>
                <a:gd name="T49" fmla="*/ 275 h 275"/>
                <a:gd name="T50" fmla="*/ 486 w 561"/>
                <a:gd name="T5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86" y="275"/>
                  </a:moveTo>
                  <a:cubicBezTo>
                    <a:pt x="461" y="259"/>
                    <a:pt x="437" y="244"/>
                    <a:pt x="413" y="228"/>
                  </a:cubicBezTo>
                  <a:cubicBezTo>
                    <a:pt x="385" y="210"/>
                    <a:pt x="357" y="192"/>
                    <a:pt x="330" y="174"/>
                  </a:cubicBezTo>
                  <a:cubicBezTo>
                    <a:pt x="296" y="152"/>
                    <a:pt x="263" y="131"/>
                    <a:pt x="229" y="109"/>
                  </a:cubicBezTo>
                  <a:cubicBezTo>
                    <a:pt x="220" y="103"/>
                    <a:pt x="211" y="98"/>
                    <a:pt x="203" y="92"/>
                  </a:cubicBezTo>
                  <a:cubicBezTo>
                    <a:pt x="187" y="81"/>
                    <a:pt x="171" y="81"/>
                    <a:pt x="154" y="90"/>
                  </a:cubicBezTo>
                  <a:cubicBezTo>
                    <a:pt x="129" y="104"/>
                    <a:pt x="103" y="117"/>
                    <a:pt x="78" y="130"/>
                  </a:cubicBezTo>
                  <a:cubicBezTo>
                    <a:pt x="63" y="138"/>
                    <a:pt x="47" y="146"/>
                    <a:pt x="32" y="154"/>
                  </a:cubicBezTo>
                  <a:cubicBezTo>
                    <a:pt x="23" y="159"/>
                    <a:pt x="13" y="158"/>
                    <a:pt x="7" y="151"/>
                  </a:cubicBezTo>
                  <a:cubicBezTo>
                    <a:pt x="0" y="144"/>
                    <a:pt x="0" y="134"/>
                    <a:pt x="7" y="126"/>
                  </a:cubicBezTo>
                  <a:cubicBezTo>
                    <a:pt x="23" y="104"/>
                    <a:pt x="40" y="83"/>
                    <a:pt x="57" y="61"/>
                  </a:cubicBezTo>
                  <a:cubicBezTo>
                    <a:pt x="64" y="51"/>
                    <a:pt x="72" y="41"/>
                    <a:pt x="82" y="33"/>
                  </a:cubicBezTo>
                  <a:cubicBezTo>
                    <a:pt x="93" y="26"/>
                    <a:pt x="105" y="22"/>
                    <a:pt x="117" y="20"/>
                  </a:cubicBezTo>
                  <a:cubicBezTo>
                    <a:pt x="131" y="18"/>
                    <a:pt x="145" y="15"/>
                    <a:pt x="158" y="12"/>
                  </a:cubicBezTo>
                  <a:cubicBezTo>
                    <a:pt x="192" y="5"/>
                    <a:pt x="225" y="0"/>
                    <a:pt x="260" y="3"/>
                  </a:cubicBezTo>
                  <a:cubicBezTo>
                    <a:pt x="276" y="5"/>
                    <a:pt x="293" y="8"/>
                    <a:pt x="309" y="11"/>
                  </a:cubicBezTo>
                  <a:cubicBezTo>
                    <a:pt x="332" y="15"/>
                    <a:pt x="356" y="21"/>
                    <a:pt x="380" y="25"/>
                  </a:cubicBezTo>
                  <a:cubicBezTo>
                    <a:pt x="388" y="27"/>
                    <a:pt x="397" y="26"/>
                    <a:pt x="405" y="22"/>
                  </a:cubicBezTo>
                  <a:cubicBezTo>
                    <a:pt x="414" y="18"/>
                    <a:pt x="423" y="14"/>
                    <a:pt x="432" y="10"/>
                  </a:cubicBezTo>
                  <a:cubicBezTo>
                    <a:pt x="435" y="8"/>
                    <a:pt x="438" y="9"/>
                    <a:pt x="440" y="12"/>
                  </a:cubicBezTo>
                  <a:cubicBezTo>
                    <a:pt x="454" y="34"/>
                    <a:pt x="468" y="56"/>
                    <a:pt x="481" y="78"/>
                  </a:cubicBezTo>
                  <a:cubicBezTo>
                    <a:pt x="499" y="107"/>
                    <a:pt x="517" y="135"/>
                    <a:pt x="535" y="164"/>
                  </a:cubicBezTo>
                  <a:cubicBezTo>
                    <a:pt x="543" y="176"/>
                    <a:pt x="551" y="188"/>
                    <a:pt x="559" y="201"/>
                  </a:cubicBezTo>
                  <a:cubicBezTo>
                    <a:pt x="560" y="203"/>
                    <a:pt x="561" y="205"/>
                    <a:pt x="559" y="207"/>
                  </a:cubicBezTo>
                  <a:cubicBezTo>
                    <a:pt x="535" y="230"/>
                    <a:pt x="511" y="252"/>
                    <a:pt x="487" y="275"/>
                  </a:cubicBezTo>
                  <a:cubicBezTo>
                    <a:pt x="486" y="275"/>
                    <a:pt x="486" y="275"/>
                    <a:pt x="486" y="2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8">
              <a:extLst>
                <a:ext uri="{FF2B5EF4-FFF2-40B4-BE49-F238E27FC236}">
                  <a16:creationId xmlns:a16="http://schemas.microsoft.com/office/drawing/2014/main" id="{82A865CA-8406-DBC0-BDFF-4CD1771788B8}"/>
                </a:ext>
              </a:extLst>
            </p:cNvPr>
            <p:cNvSpPr>
              <a:spLocks/>
            </p:cNvSpPr>
            <p:nvPr/>
          </p:nvSpPr>
          <p:spPr bwMode="auto">
            <a:xfrm>
              <a:off x="5376188" y="2488979"/>
              <a:ext cx="1166853" cy="1542666"/>
            </a:xfrm>
            <a:custGeom>
              <a:avLst/>
              <a:gdLst>
                <a:gd name="T0" fmla="*/ 99 w 254"/>
                <a:gd name="T1" fmla="*/ 0 h 309"/>
                <a:gd name="T2" fmla="*/ 254 w 254"/>
                <a:gd name="T3" fmla="*/ 246 h 309"/>
                <a:gd name="T4" fmla="*/ 234 w 254"/>
                <a:gd name="T5" fmla="*/ 259 h 309"/>
                <a:gd name="T6" fmla="*/ 160 w 254"/>
                <a:gd name="T7" fmla="*/ 307 h 309"/>
                <a:gd name="T8" fmla="*/ 154 w 254"/>
                <a:gd name="T9" fmla="*/ 306 h 309"/>
                <a:gd name="T10" fmla="*/ 71 w 254"/>
                <a:gd name="T11" fmla="*/ 175 h 309"/>
                <a:gd name="T12" fmla="*/ 22 w 254"/>
                <a:gd name="T13" fmla="*/ 96 h 309"/>
                <a:gd name="T14" fmla="*/ 2 w 254"/>
                <a:gd name="T15" fmla="*/ 66 h 309"/>
                <a:gd name="T16" fmla="*/ 3 w 254"/>
                <a:gd name="T17" fmla="*/ 60 h 309"/>
                <a:gd name="T18" fmla="*/ 52 w 254"/>
                <a:gd name="T19" fmla="*/ 29 h 309"/>
                <a:gd name="T20" fmla="*/ 90 w 254"/>
                <a:gd name="T21" fmla="*/ 4 h 309"/>
                <a:gd name="T22" fmla="*/ 99 w 254"/>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309">
                  <a:moveTo>
                    <a:pt x="99" y="0"/>
                  </a:moveTo>
                  <a:cubicBezTo>
                    <a:pt x="151" y="82"/>
                    <a:pt x="203" y="164"/>
                    <a:pt x="254" y="246"/>
                  </a:cubicBezTo>
                  <a:cubicBezTo>
                    <a:pt x="248" y="250"/>
                    <a:pt x="241" y="255"/>
                    <a:pt x="234" y="259"/>
                  </a:cubicBezTo>
                  <a:cubicBezTo>
                    <a:pt x="210" y="275"/>
                    <a:pt x="185" y="291"/>
                    <a:pt x="160" y="307"/>
                  </a:cubicBezTo>
                  <a:cubicBezTo>
                    <a:pt x="157" y="308"/>
                    <a:pt x="156" y="309"/>
                    <a:pt x="154" y="306"/>
                  </a:cubicBezTo>
                  <a:cubicBezTo>
                    <a:pt x="126" y="262"/>
                    <a:pt x="99" y="219"/>
                    <a:pt x="71" y="175"/>
                  </a:cubicBezTo>
                  <a:cubicBezTo>
                    <a:pt x="55" y="149"/>
                    <a:pt x="38" y="123"/>
                    <a:pt x="22" y="96"/>
                  </a:cubicBezTo>
                  <a:cubicBezTo>
                    <a:pt x="15" y="86"/>
                    <a:pt x="9" y="76"/>
                    <a:pt x="2" y="66"/>
                  </a:cubicBezTo>
                  <a:cubicBezTo>
                    <a:pt x="0" y="63"/>
                    <a:pt x="1" y="62"/>
                    <a:pt x="3" y="60"/>
                  </a:cubicBezTo>
                  <a:cubicBezTo>
                    <a:pt x="19" y="50"/>
                    <a:pt x="36" y="39"/>
                    <a:pt x="52" y="29"/>
                  </a:cubicBezTo>
                  <a:cubicBezTo>
                    <a:pt x="65" y="21"/>
                    <a:pt x="77" y="13"/>
                    <a:pt x="90" y="4"/>
                  </a:cubicBezTo>
                  <a:cubicBezTo>
                    <a:pt x="93" y="3"/>
                    <a:pt x="96" y="1"/>
                    <a:pt x="9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9">
              <a:extLst>
                <a:ext uri="{FF2B5EF4-FFF2-40B4-BE49-F238E27FC236}">
                  <a16:creationId xmlns:a16="http://schemas.microsoft.com/office/drawing/2014/main" id="{5A9B20DF-2221-C947-7E91-6EBA30C5C7CF}"/>
                </a:ext>
              </a:extLst>
            </p:cNvPr>
            <p:cNvSpPr>
              <a:spLocks/>
            </p:cNvSpPr>
            <p:nvPr/>
          </p:nvSpPr>
          <p:spPr bwMode="auto">
            <a:xfrm>
              <a:off x="1875629" y="2528392"/>
              <a:ext cx="1177275" cy="1542666"/>
            </a:xfrm>
            <a:custGeom>
              <a:avLst/>
              <a:gdLst>
                <a:gd name="T0" fmla="*/ 156 w 254"/>
                <a:gd name="T1" fmla="*/ 0 h 309"/>
                <a:gd name="T2" fmla="*/ 254 w 254"/>
                <a:gd name="T3" fmla="*/ 62 h 309"/>
                <a:gd name="T4" fmla="*/ 98 w 254"/>
                <a:gd name="T5" fmla="*/ 309 h 309"/>
                <a:gd name="T6" fmla="*/ 0 w 254"/>
                <a:gd name="T7" fmla="*/ 247 h 309"/>
                <a:gd name="T8" fmla="*/ 156 w 254"/>
                <a:gd name="T9" fmla="*/ 0 h 309"/>
              </a:gdLst>
              <a:ahLst/>
              <a:cxnLst>
                <a:cxn ang="0">
                  <a:pos x="T0" y="T1"/>
                </a:cxn>
                <a:cxn ang="0">
                  <a:pos x="T2" y="T3"/>
                </a:cxn>
                <a:cxn ang="0">
                  <a:pos x="T4" y="T5"/>
                </a:cxn>
                <a:cxn ang="0">
                  <a:pos x="T6" y="T7"/>
                </a:cxn>
                <a:cxn ang="0">
                  <a:pos x="T8" y="T9"/>
                </a:cxn>
              </a:cxnLst>
              <a:rect l="0" t="0" r="r" b="b"/>
              <a:pathLst>
                <a:path w="254" h="309">
                  <a:moveTo>
                    <a:pt x="156" y="0"/>
                  </a:moveTo>
                  <a:cubicBezTo>
                    <a:pt x="189" y="21"/>
                    <a:pt x="221" y="41"/>
                    <a:pt x="254" y="62"/>
                  </a:cubicBezTo>
                  <a:cubicBezTo>
                    <a:pt x="202" y="144"/>
                    <a:pt x="150" y="226"/>
                    <a:pt x="98" y="309"/>
                  </a:cubicBezTo>
                  <a:cubicBezTo>
                    <a:pt x="65" y="288"/>
                    <a:pt x="33" y="268"/>
                    <a:pt x="0" y="247"/>
                  </a:cubicBezTo>
                  <a:cubicBezTo>
                    <a:pt x="52" y="165"/>
                    <a:pt x="104" y="83"/>
                    <a:pt x="15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72246840-43E1-4D0C-1A14-29A94D6F3682}"/>
                </a:ext>
              </a:extLst>
            </p:cNvPr>
            <p:cNvSpPr>
              <a:spLocks/>
            </p:cNvSpPr>
            <p:nvPr/>
          </p:nvSpPr>
          <p:spPr bwMode="auto">
            <a:xfrm>
              <a:off x="2959135" y="4408868"/>
              <a:ext cx="604263" cy="805116"/>
            </a:xfrm>
            <a:custGeom>
              <a:avLst/>
              <a:gdLst>
                <a:gd name="T0" fmla="*/ 30 w 132"/>
                <a:gd name="T1" fmla="*/ 162 h 162"/>
                <a:gd name="T2" fmla="*/ 6 w 132"/>
                <a:gd name="T3" fmla="*/ 147 h 162"/>
                <a:gd name="T4" fmla="*/ 7 w 132"/>
                <a:gd name="T5" fmla="*/ 119 h 162"/>
                <a:gd name="T6" fmla="*/ 78 w 132"/>
                <a:gd name="T7" fmla="*/ 16 h 162"/>
                <a:gd name="T8" fmla="*/ 117 w 132"/>
                <a:gd name="T9" fmla="*/ 8 h 162"/>
                <a:gd name="T10" fmla="*/ 124 w 132"/>
                <a:gd name="T11" fmla="*/ 46 h 162"/>
                <a:gd name="T12" fmla="*/ 70 w 132"/>
                <a:gd name="T13" fmla="*/ 125 h 162"/>
                <a:gd name="T14" fmla="*/ 54 w 132"/>
                <a:gd name="T15" fmla="*/ 149 h 162"/>
                <a:gd name="T16" fmla="*/ 30 w 132"/>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2">
                  <a:moveTo>
                    <a:pt x="30" y="162"/>
                  </a:moveTo>
                  <a:cubicBezTo>
                    <a:pt x="19" y="162"/>
                    <a:pt x="11" y="156"/>
                    <a:pt x="6" y="147"/>
                  </a:cubicBezTo>
                  <a:cubicBezTo>
                    <a:pt x="0" y="138"/>
                    <a:pt x="1" y="128"/>
                    <a:pt x="7" y="119"/>
                  </a:cubicBezTo>
                  <a:cubicBezTo>
                    <a:pt x="31" y="85"/>
                    <a:pt x="54" y="50"/>
                    <a:pt x="78" y="16"/>
                  </a:cubicBezTo>
                  <a:cubicBezTo>
                    <a:pt x="86" y="3"/>
                    <a:pt x="104" y="0"/>
                    <a:pt x="117" y="8"/>
                  </a:cubicBezTo>
                  <a:cubicBezTo>
                    <a:pt x="129" y="17"/>
                    <a:pt x="132" y="34"/>
                    <a:pt x="124" y="46"/>
                  </a:cubicBezTo>
                  <a:cubicBezTo>
                    <a:pt x="106" y="73"/>
                    <a:pt x="88" y="99"/>
                    <a:pt x="70" y="125"/>
                  </a:cubicBezTo>
                  <a:cubicBezTo>
                    <a:pt x="65" y="133"/>
                    <a:pt x="59" y="141"/>
                    <a:pt x="54" y="149"/>
                  </a:cubicBezTo>
                  <a:cubicBezTo>
                    <a:pt x="48" y="157"/>
                    <a:pt x="41" y="162"/>
                    <a:pt x="30" y="16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25569234-B89B-BC84-4A04-96B05B266B2A}"/>
                </a:ext>
              </a:extLst>
            </p:cNvPr>
            <p:cNvSpPr>
              <a:spLocks/>
            </p:cNvSpPr>
            <p:nvPr/>
          </p:nvSpPr>
          <p:spPr bwMode="auto">
            <a:xfrm>
              <a:off x="3271685" y="4718525"/>
              <a:ext cx="541753" cy="658731"/>
            </a:xfrm>
            <a:custGeom>
              <a:avLst/>
              <a:gdLst>
                <a:gd name="T0" fmla="*/ 36 w 118"/>
                <a:gd name="T1" fmla="*/ 133 h 133"/>
                <a:gd name="T2" fmla="*/ 8 w 118"/>
                <a:gd name="T3" fmla="*/ 95 h 133"/>
                <a:gd name="T4" fmla="*/ 20 w 118"/>
                <a:gd name="T5" fmla="*/ 77 h 133"/>
                <a:gd name="T6" fmla="*/ 65 w 118"/>
                <a:gd name="T7" fmla="*/ 12 h 133"/>
                <a:gd name="T8" fmla="*/ 88 w 118"/>
                <a:gd name="T9" fmla="*/ 1 h 133"/>
                <a:gd name="T10" fmla="*/ 112 w 118"/>
                <a:gd name="T11" fmla="*/ 18 h 133"/>
                <a:gd name="T12" fmla="*/ 105 w 118"/>
                <a:gd name="T13" fmla="*/ 51 h 133"/>
                <a:gd name="T14" fmla="*/ 67 w 118"/>
                <a:gd name="T15" fmla="*/ 105 h 133"/>
                <a:gd name="T16" fmla="*/ 57 w 118"/>
                <a:gd name="T17" fmla="*/ 121 h 133"/>
                <a:gd name="T18" fmla="*/ 36 w 118"/>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33">
                  <a:moveTo>
                    <a:pt x="36" y="133"/>
                  </a:moveTo>
                  <a:cubicBezTo>
                    <a:pt x="13" y="133"/>
                    <a:pt x="0" y="113"/>
                    <a:pt x="8" y="95"/>
                  </a:cubicBezTo>
                  <a:cubicBezTo>
                    <a:pt x="11" y="88"/>
                    <a:pt x="16" y="83"/>
                    <a:pt x="20" y="77"/>
                  </a:cubicBezTo>
                  <a:cubicBezTo>
                    <a:pt x="35" y="55"/>
                    <a:pt x="50" y="34"/>
                    <a:pt x="65" y="12"/>
                  </a:cubicBezTo>
                  <a:cubicBezTo>
                    <a:pt x="70" y="4"/>
                    <a:pt x="79" y="0"/>
                    <a:pt x="88" y="1"/>
                  </a:cubicBezTo>
                  <a:cubicBezTo>
                    <a:pt x="99" y="2"/>
                    <a:pt x="107" y="8"/>
                    <a:pt x="112" y="18"/>
                  </a:cubicBezTo>
                  <a:cubicBezTo>
                    <a:pt x="118" y="31"/>
                    <a:pt x="112" y="41"/>
                    <a:pt x="105" y="51"/>
                  </a:cubicBezTo>
                  <a:cubicBezTo>
                    <a:pt x="93" y="69"/>
                    <a:pt x="80" y="87"/>
                    <a:pt x="67" y="105"/>
                  </a:cubicBezTo>
                  <a:cubicBezTo>
                    <a:pt x="64" y="110"/>
                    <a:pt x="61" y="116"/>
                    <a:pt x="57" y="121"/>
                  </a:cubicBezTo>
                  <a:cubicBezTo>
                    <a:pt x="51" y="129"/>
                    <a:pt x="44" y="133"/>
                    <a:pt x="36" y="1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043E5690-C72D-F50A-50D4-58BA6FF4C650}"/>
                </a:ext>
              </a:extLst>
            </p:cNvPr>
            <p:cNvSpPr>
              <a:spLocks/>
            </p:cNvSpPr>
            <p:nvPr/>
          </p:nvSpPr>
          <p:spPr bwMode="auto">
            <a:xfrm>
              <a:off x="2698680" y="4408868"/>
              <a:ext cx="416733" cy="534868"/>
            </a:xfrm>
            <a:custGeom>
              <a:avLst/>
              <a:gdLst>
                <a:gd name="T0" fmla="*/ 91 w 92"/>
                <a:gd name="T1" fmla="*/ 28 h 107"/>
                <a:gd name="T2" fmla="*/ 84 w 92"/>
                <a:gd name="T3" fmla="*/ 47 h 107"/>
                <a:gd name="T4" fmla="*/ 53 w 92"/>
                <a:gd name="T5" fmla="*/ 92 h 107"/>
                <a:gd name="T6" fmla="*/ 19 w 92"/>
                <a:gd name="T7" fmla="*/ 101 h 107"/>
                <a:gd name="T8" fmla="*/ 4 w 92"/>
                <a:gd name="T9" fmla="*/ 70 h 107"/>
                <a:gd name="T10" fmla="*/ 17 w 92"/>
                <a:gd name="T11" fmla="*/ 48 h 107"/>
                <a:gd name="T12" fmla="*/ 41 w 92"/>
                <a:gd name="T13" fmla="*/ 13 h 107"/>
                <a:gd name="T14" fmla="*/ 67 w 92"/>
                <a:gd name="T15" fmla="*/ 1 h 107"/>
                <a:gd name="T16" fmla="*/ 90 w 92"/>
                <a:gd name="T17" fmla="*/ 21 h 107"/>
                <a:gd name="T18" fmla="*/ 91 w 92"/>
                <a:gd name="T19"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7">
                  <a:moveTo>
                    <a:pt x="91" y="28"/>
                  </a:moveTo>
                  <a:cubicBezTo>
                    <a:pt x="92" y="35"/>
                    <a:pt x="88" y="41"/>
                    <a:pt x="84" y="47"/>
                  </a:cubicBezTo>
                  <a:cubicBezTo>
                    <a:pt x="74" y="62"/>
                    <a:pt x="64" y="77"/>
                    <a:pt x="53" y="92"/>
                  </a:cubicBezTo>
                  <a:cubicBezTo>
                    <a:pt x="46" y="103"/>
                    <a:pt x="32" y="107"/>
                    <a:pt x="19" y="101"/>
                  </a:cubicBezTo>
                  <a:cubicBezTo>
                    <a:pt x="8" y="96"/>
                    <a:pt x="0" y="82"/>
                    <a:pt x="4" y="70"/>
                  </a:cubicBezTo>
                  <a:cubicBezTo>
                    <a:pt x="7" y="62"/>
                    <a:pt x="12" y="55"/>
                    <a:pt x="17" y="48"/>
                  </a:cubicBezTo>
                  <a:cubicBezTo>
                    <a:pt x="24" y="36"/>
                    <a:pt x="33" y="25"/>
                    <a:pt x="41" y="13"/>
                  </a:cubicBezTo>
                  <a:cubicBezTo>
                    <a:pt x="48" y="4"/>
                    <a:pt x="56" y="0"/>
                    <a:pt x="67" y="1"/>
                  </a:cubicBezTo>
                  <a:cubicBezTo>
                    <a:pt x="79" y="3"/>
                    <a:pt x="87" y="10"/>
                    <a:pt x="90" y="21"/>
                  </a:cubicBezTo>
                  <a:cubicBezTo>
                    <a:pt x="91" y="24"/>
                    <a:pt x="91" y="26"/>
                    <a:pt x="91"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8E381A6C-4D4B-71AB-F420-2EE7906358F8}"/>
                </a:ext>
              </a:extLst>
            </p:cNvPr>
            <p:cNvSpPr>
              <a:spLocks/>
            </p:cNvSpPr>
            <p:nvPr/>
          </p:nvSpPr>
          <p:spPr bwMode="auto">
            <a:xfrm>
              <a:off x="3646745" y="5067596"/>
              <a:ext cx="333387" cy="439153"/>
            </a:xfrm>
            <a:custGeom>
              <a:avLst/>
              <a:gdLst>
                <a:gd name="T0" fmla="*/ 72 w 73"/>
                <a:gd name="T1" fmla="*/ 26 h 88"/>
                <a:gd name="T2" fmla="*/ 63 w 73"/>
                <a:gd name="T3" fmla="*/ 45 h 88"/>
                <a:gd name="T4" fmla="*/ 43 w 73"/>
                <a:gd name="T5" fmla="*/ 74 h 88"/>
                <a:gd name="T6" fmla="*/ 5 w 73"/>
                <a:gd name="T7" fmla="*/ 72 h 88"/>
                <a:gd name="T8" fmla="*/ 6 w 73"/>
                <a:gd name="T9" fmla="*/ 48 h 88"/>
                <a:gd name="T10" fmla="*/ 32 w 73"/>
                <a:gd name="T11" fmla="*/ 12 h 88"/>
                <a:gd name="T12" fmla="*/ 56 w 73"/>
                <a:gd name="T13" fmla="*/ 3 h 88"/>
                <a:gd name="T14" fmla="*/ 72 w 73"/>
                <a:gd name="T15" fmla="*/ 2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2" y="26"/>
                  </a:moveTo>
                  <a:cubicBezTo>
                    <a:pt x="73" y="33"/>
                    <a:pt x="67" y="39"/>
                    <a:pt x="63" y="45"/>
                  </a:cubicBezTo>
                  <a:cubicBezTo>
                    <a:pt x="57" y="55"/>
                    <a:pt x="50" y="64"/>
                    <a:pt x="43" y="74"/>
                  </a:cubicBezTo>
                  <a:cubicBezTo>
                    <a:pt x="33" y="88"/>
                    <a:pt x="13" y="87"/>
                    <a:pt x="5" y="72"/>
                  </a:cubicBezTo>
                  <a:cubicBezTo>
                    <a:pt x="0" y="64"/>
                    <a:pt x="1" y="56"/>
                    <a:pt x="6" y="48"/>
                  </a:cubicBezTo>
                  <a:cubicBezTo>
                    <a:pt x="15" y="36"/>
                    <a:pt x="23" y="24"/>
                    <a:pt x="32" y="12"/>
                  </a:cubicBezTo>
                  <a:cubicBezTo>
                    <a:pt x="38" y="3"/>
                    <a:pt x="47" y="0"/>
                    <a:pt x="56" y="3"/>
                  </a:cubicBezTo>
                  <a:cubicBezTo>
                    <a:pt x="67" y="6"/>
                    <a:pt x="72" y="14"/>
                    <a:pt x="72" y="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Google Shape;159;p22">
            <a:extLst>
              <a:ext uri="{FF2B5EF4-FFF2-40B4-BE49-F238E27FC236}">
                <a16:creationId xmlns:a16="http://schemas.microsoft.com/office/drawing/2014/main" id="{A7598AFF-CB5D-8AA1-C917-12E650829717}"/>
              </a:ext>
            </a:extLst>
          </p:cNvPr>
          <p:cNvSpPr txBox="1">
            <a:spLocks/>
          </p:cNvSpPr>
          <p:nvPr/>
        </p:nvSpPr>
        <p:spPr>
          <a:xfrm>
            <a:off x="2169402" y="478107"/>
            <a:ext cx="4805071" cy="676517"/>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1pPr>
            <a:lvl2pPr marR="0" lvl="1"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2pPr>
            <a:lvl3pPr marR="0" lvl="2"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3pPr>
            <a:lvl4pPr marR="0" lvl="3"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4pPr>
            <a:lvl5pPr marR="0" lvl="4"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5pPr>
            <a:lvl6pPr marR="0" lvl="5"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6pPr>
            <a:lvl7pPr marR="0" lvl="6"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7pPr>
            <a:lvl8pPr marR="0" lvl="7"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8pPr>
            <a:lvl9pPr marR="0" lvl="8"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9pPr>
          </a:lstStyle>
          <a:p>
            <a:pPr algn="ctr"/>
            <a:r>
              <a:rPr lang="en-CA" sz="4000" dirty="0">
                <a:solidFill>
                  <a:schemeClr val="accent1">
                    <a:lumMod val="75000"/>
                  </a:schemeClr>
                </a:solidFill>
              </a:rPr>
              <a:t>WAY FORWARD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ctrTitle" idx="4294967295"/>
          </p:nvPr>
        </p:nvSpPr>
        <p:spPr>
          <a:xfrm>
            <a:off x="2140050" y="1693575"/>
            <a:ext cx="4863900" cy="71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dirty="0">
                <a:latin typeface="+mj-lt"/>
              </a:rPr>
              <a:t>Thank You!</a:t>
            </a:r>
            <a:endParaRPr sz="6000" dirty="0">
              <a:latin typeface="+mj-lt"/>
            </a:endParaRPr>
          </a:p>
        </p:txBody>
      </p:sp>
      <p:sp>
        <p:nvSpPr>
          <p:cNvPr id="338" name="Google Shape;338;p34"/>
          <p:cNvSpPr txBox="1">
            <a:spLocks noGrp="1"/>
          </p:cNvSpPr>
          <p:nvPr>
            <p:ph type="subTitle" idx="4294967295"/>
          </p:nvPr>
        </p:nvSpPr>
        <p:spPr>
          <a:xfrm>
            <a:off x="2140050" y="2375550"/>
            <a:ext cx="4863900" cy="1860694"/>
          </a:xfrm>
          <a:prstGeom prst="rect">
            <a:avLst/>
          </a:prstGeom>
        </p:spPr>
        <p:txBody>
          <a:bodyPr spcFirstLastPara="1" wrap="square" lIns="0" tIns="0" rIns="0" bIns="0" anchor="b" anchorCtr="0">
            <a:noAutofit/>
          </a:bodyPr>
          <a:lstStyle/>
          <a:p>
            <a:pPr marL="0" lvl="0" indent="0" algn="ctr" rtl="0">
              <a:spcBef>
                <a:spcPts val="600"/>
              </a:spcBef>
              <a:spcAft>
                <a:spcPts val="0"/>
              </a:spcAft>
              <a:buClr>
                <a:schemeClr val="dk1"/>
              </a:buClr>
              <a:buSzPts val="1100"/>
              <a:buFont typeface="Arial"/>
              <a:buNone/>
            </a:pPr>
            <a:r>
              <a:rPr lang="en" sz="2800" b="1" dirty="0">
                <a:latin typeface="+mj-lt"/>
              </a:rPr>
              <a:t>Siddhartha Patra (0787887)</a:t>
            </a:r>
          </a:p>
          <a:p>
            <a:pPr marL="0" lvl="0" indent="0" algn="ctr" rtl="0">
              <a:spcBef>
                <a:spcPts val="600"/>
              </a:spcBef>
              <a:spcAft>
                <a:spcPts val="0"/>
              </a:spcAft>
              <a:buClr>
                <a:schemeClr val="dk1"/>
              </a:buClr>
              <a:buSzPts val="1100"/>
              <a:buFont typeface="Arial"/>
              <a:buNone/>
            </a:pPr>
            <a:r>
              <a:rPr lang="en" sz="2800" b="1" dirty="0">
                <a:latin typeface="+mj-lt"/>
              </a:rPr>
              <a:t>Usama Norat (079225)</a:t>
            </a:r>
          </a:p>
          <a:p>
            <a:pPr marL="0" lvl="0" indent="0" algn="ctr" rtl="0">
              <a:spcBef>
                <a:spcPts val="600"/>
              </a:spcBef>
              <a:spcAft>
                <a:spcPts val="0"/>
              </a:spcAft>
              <a:buClr>
                <a:schemeClr val="dk1"/>
              </a:buClr>
              <a:buSzPts val="1100"/>
              <a:buFont typeface="Arial"/>
              <a:buNone/>
            </a:pPr>
            <a:r>
              <a:rPr lang="en" sz="2800" b="1" dirty="0">
                <a:latin typeface="+mj-lt"/>
              </a:rPr>
              <a:t>Amir Dahya (0791252)</a:t>
            </a:r>
            <a:endParaRPr sz="2800" b="1" dirty="0">
              <a:latin typeface="+mj-lt"/>
            </a:endParaRPr>
          </a:p>
        </p:txBody>
      </p:sp>
      <p:sp>
        <p:nvSpPr>
          <p:cNvPr id="340" name="Google Shape;340;p34"/>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CEA5EDA8-393E-5725-EC0A-29244B6D4856}"/>
              </a:ext>
            </a:extLst>
          </p:cNvPr>
          <p:cNvPicPr>
            <a:picLocks noChangeAspect="1"/>
          </p:cNvPicPr>
          <p:nvPr/>
        </p:nvPicPr>
        <p:blipFill>
          <a:blip r:embed="rId3"/>
          <a:srcRect/>
          <a:stretch/>
        </p:blipFill>
        <p:spPr>
          <a:xfrm>
            <a:off x="4266838" y="613575"/>
            <a:ext cx="1080000" cy="1080000"/>
          </a:xfrm>
          <a:prstGeom prst="rect">
            <a:avLst/>
          </a:prstGeom>
        </p:spPr>
      </p:pic>
    </p:spTree>
    <p:extLst>
      <p:ext uri="{BB962C8B-B14F-4D97-AF65-F5344CB8AC3E}">
        <p14:creationId xmlns:p14="http://schemas.microsoft.com/office/powerpoint/2010/main" val="920876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latin typeface="+mj-lt"/>
              </a:rPr>
              <a:t>REFERENCES</a:t>
            </a:r>
            <a:endParaRPr dirty="0">
              <a:latin typeface="+mj-lt"/>
            </a:endParaRPr>
          </a:p>
        </p:txBody>
      </p:sp>
      <p:sp>
        <p:nvSpPr>
          <p:cNvPr id="349" name="Google Shape;349;p35"/>
          <p:cNvSpPr txBox="1">
            <a:spLocks noGrp="1"/>
          </p:cNvSpPr>
          <p:nvPr>
            <p:ph type="body" idx="1"/>
          </p:nvPr>
        </p:nvSpPr>
        <p:spPr>
          <a:xfrm>
            <a:off x="304799" y="1200150"/>
            <a:ext cx="8369276" cy="3473400"/>
          </a:xfrm>
          <a:prstGeom prst="rect">
            <a:avLst/>
          </a:prstGeom>
        </p:spPr>
        <p:txBody>
          <a:bodyPr spcFirstLastPara="1" wrap="square" lIns="0" tIns="0" rIns="0" bIns="0" anchor="t" anchorCtr="0">
            <a:noAutofit/>
          </a:bodyPr>
          <a:lstStyle/>
          <a:p>
            <a:pPr marL="342900" indent="-342900" algn="just">
              <a:lnSpc>
                <a:spcPct val="107000"/>
              </a:lnSpc>
              <a:spcBef>
                <a:spcPts val="300"/>
              </a:spcBef>
              <a:spcAft>
                <a:spcPts val="300"/>
              </a:spcAft>
            </a:pPr>
            <a:r>
              <a:rPr lang="en-CA" sz="1200" dirty="0">
                <a:solidFill>
                  <a:srgbClr val="0070C0"/>
                </a:solidFill>
                <a:latin typeface="+mj-lt"/>
                <a:hlinkClick r:id="rId3">
                  <a:extLst>
                    <a:ext uri="{A12FA001-AC4F-418D-AE19-62706E023703}">
                      <ahyp:hlinkClr xmlns:ahyp="http://schemas.microsoft.com/office/drawing/2018/hyperlinkcolor" val="tx"/>
                    </a:ext>
                  </a:extLst>
                </a:hlinkClick>
              </a:rPr>
              <a:t>https://analyticsindiamag.com/dataturks/</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4">
                  <a:extLst>
                    <a:ext uri="{A12FA001-AC4F-418D-AE19-62706E023703}">
                      <ahyp:hlinkClr xmlns:ahyp="http://schemas.microsoft.com/office/drawing/2018/hyperlinkcolor" val="tx"/>
                    </a:ext>
                  </a:extLst>
                </a:hlinkClick>
              </a:rPr>
              <a:t>https://spacy.io/usage/spacy-101</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5">
                  <a:extLst>
                    <a:ext uri="{A12FA001-AC4F-418D-AE19-62706E023703}">
                      <ahyp:hlinkClr xmlns:ahyp="http://schemas.microsoft.com/office/drawing/2018/hyperlinkcolor" val="tx"/>
                    </a:ext>
                  </a:extLst>
                </a:hlinkClick>
              </a:rPr>
              <a:t>https://www.tutorialspoint.com/tika/index.htm</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6">
                  <a:extLst>
                    <a:ext uri="{A12FA001-AC4F-418D-AE19-62706E023703}">
                      <ahyp:hlinkClr xmlns:ahyp="http://schemas.microsoft.com/office/drawing/2018/hyperlinkcolor" val="tx"/>
                    </a:ext>
                  </a:extLst>
                </a:hlinkClick>
              </a:rPr>
              <a:t>https://towardsdatascience.com/a-review-of-named-entity-recognition-ner-using-automatic-summarization-of-resumes-5248a75de175</a:t>
            </a:r>
            <a:r>
              <a:rPr lang="en-CA" sz="1200" dirty="0">
                <a:solidFill>
                  <a:srgbClr val="0070C0"/>
                </a:solidFill>
                <a:latin typeface="+mj-lt"/>
              </a:rPr>
              <a:t> </a:t>
            </a:r>
          </a:p>
          <a:p>
            <a:pPr marL="342900" indent="-342900" algn="just">
              <a:lnSpc>
                <a:spcPct val="107000"/>
              </a:lnSpc>
              <a:spcBef>
                <a:spcPts val="300"/>
              </a:spcBef>
              <a:spcAft>
                <a:spcPts val="300"/>
              </a:spcAft>
            </a:pPr>
            <a:r>
              <a:rPr lang="en-CA" sz="1200" dirty="0">
                <a:solidFill>
                  <a:srgbClr val="0070C0"/>
                </a:solidFill>
                <a:latin typeface="+mj-lt"/>
                <a:hlinkClick r:id="rId7">
                  <a:extLst>
                    <a:ext uri="{A12FA001-AC4F-418D-AE19-62706E023703}">
                      <ahyp:hlinkClr xmlns:ahyp="http://schemas.microsoft.com/office/drawing/2018/hyperlinkcolor" val="tx"/>
                    </a:ext>
                  </a:extLst>
                </a:hlinkClick>
              </a:rPr>
              <a:t>https://github.com/DataTurks-Engg/Entity-Recognition-In-Resumes-SpaCy</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8">
                  <a:extLst>
                    <a:ext uri="{A12FA001-AC4F-418D-AE19-62706E023703}">
                      <ahyp:hlinkClr xmlns:ahyp="http://schemas.microsoft.com/office/drawing/2018/hyperlinkcolor" val="tx"/>
                    </a:ext>
                  </a:extLst>
                </a:hlinkClick>
              </a:rPr>
              <a:t>https://medium.com/@debanjanmahata85/natural-language-processing-with-spacy-36b90b9afa3d</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9">
                  <a:extLst>
                    <a:ext uri="{A12FA001-AC4F-418D-AE19-62706E023703}">
                      <ahyp:hlinkClr xmlns:ahyp="http://schemas.microsoft.com/office/drawing/2018/hyperlinkcolor" val="tx"/>
                    </a:ext>
                  </a:extLst>
                </a:hlinkClick>
              </a:rPr>
              <a:t>https://www.digitalocean.com/community/tutorials/how-to-install-and-use-docker-on-ubuntu-18-04</a:t>
            </a:r>
            <a:endParaRPr lang="en-CA" sz="1200" dirty="0">
              <a:solidFill>
                <a:srgbClr val="0070C0"/>
              </a:solidFill>
              <a:latin typeface="+mj-lt"/>
            </a:endParaRPr>
          </a:p>
          <a:p>
            <a:pPr marL="342900" indent="-342900" algn="just">
              <a:lnSpc>
                <a:spcPct val="107000"/>
              </a:lnSpc>
              <a:spcBef>
                <a:spcPts val="300"/>
              </a:spcBef>
              <a:spcAft>
                <a:spcPts val="300"/>
              </a:spcAft>
            </a:pPr>
            <a:r>
              <a:rPr lang="en-CA" sz="1200" dirty="0">
                <a:solidFill>
                  <a:srgbClr val="0070C0"/>
                </a:solidFill>
                <a:latin typeface="+mj-lt"/>
                <a:hlinkClick r:id="rId10">
                  <a:extLst>
                    <a:ext uri="{A12FA001-AC4F-418D-AE19-62706E023703}">
                      <ahyp:hlinkClr xmlns:ahyp="http://schemas.microsoft.com/office/drawing/2018/hyperlinkcolor" val="tx"/>
                    </a:ext>
                  </a:extLst>
                </a:hlinkClick>
              </a:rPr>
              <a:t>https://cloud.google.com/docs/get-started</a:t>
            </a:r>
            <a:endParaRPr lang="en" sz="1200" dirty="0">
              <a:solidFill>
                <a:srgbClr val="0070C0"/>
              </a:solidFill>
              <a:latin typeface="+mj-lt"/>
            </a:endParaRPr>
          </a:p>
          <a:p>
            <a:pPr marL="0" lvl="0" indent="0">
              <a:spcBef>
                <a:spcPts val="300"/>
              </a:spcBef>
              <a:spcAft>
                <a:spcPts val="300"/>
              </a:spcAft>
              <a:buNone/>
            </a:pPr>
            <a:r>
              <a:rPr lang="en" sz="1200" dirty="0">
                <a:latin typeface="+mj-lt"/>
              </a:rPr>
              <a:t>Special thanks to all the people who made and released these great resources for free:</a:t>
            </a:r>
          </a:p>
          <a:p>
            <a:pPr marL="171450" indent="-171450">
              <a:spcBef>
                <a:spcPts val="300"/>
              </a:spcBef>
              <a:spcAft>
                <a:spcPts val="300"/>
              </a:spcAft>
            </a:pPr>
            <a:r>
              <a:rPr lang="en" sz="1200" dirty="0">
                <a:latin typeface="+mj-lt"/>
              </a:rPr>
              <a:t>Presentation template by </a:t>
            </a:r>
            <a:r>
              <a:rPr lang="en" sz="1200" u="sng" dirty="0">
                <a:solidFill>
                  <a:schemeClr val="hlink"/>
                </a:solidFill>
                <a:latin typeface="+mj-lt"/>
                <a:hlinkClick r:id="rId11"/>
              </a:rPr>
              <a:t>SlidesCarnival</a:t>
            </a:r>
            <a:endParaRPr lang="en" sz="1200" u="sng" dirty="0">
              <a:solidFill>
                <a:schemeClr val="hlink"/>
              </a:solidFill>
              <a:latin typeface="+mj-lt"/>
            </a:endParaRPr>
          </a:p>
          <a:p>
            <a:pPr marL="171450" indent="-171450">
              <a:spcBef>
                <a:spcPts val="300"/>
              </a:spcBef>
              <a:spcAft>
                <a:spcPts val="300"/>
              </a:spcAft>
            </a:pPr>
            <a:r>
              <a:rPr lang="en-CA" sz="1200" dirty="0">
                <a:solidFill>
                  <a:schemeClr val="tx1"/>
                </a:solidFill>
                <a:latin typeface="+mj-lt"/>
              </a:rPr>
              <a:t>Photographs by </a:t>
            </a:r>
            <a:r>
              <a:rPr lang="en-CA" sz="1200" u="sng" dirty="0" err="1">
                <a:solidFill>
                  <a:schemeClr val="hlink"/>
                </a:solidFill>
                <a:latin typeface="+mj-lt"/>
              </a:rPr>
              <a:t>Unsplash</a:t>
            </a:r>
            <a:endParaRPr lang="en-CA" sz="1200" u="sng" dirty="0">
              <a:solidFill>
                <a:schemeClr val="hlink"/>
              </a:solidFill>
              <a:latin typeface="+mj-lt"/>
            </a:endParaRPr>
          </a:p>
          <a:p>
            <a:pPr marL="171450" indent="-171450">
              <a:spcBef>
                <a:spcPts val="300"/>
              </a:spcBef>
              <a:spcAft>
                <a:spcPts val="300"/>
              </a:spcAft>
            </a:pPr>
            <a:r>
              <a:rPr lang="en" sz="1200" dirty="0">
                <a:latin typeface="+mj-lt"/>
              </a:rPr>
              <a:t>Icons by </a:t>
            </a:r>
            <a:r>
              <a:rPr lang="en" sz="1200" u="sng" dirty="0">
                <a:solidFill>
                  <a:schemeClr val="hlink"/>
                </a:solidFill>
                <a:latin typeface="+mj-lt"/>
                <a:hlinkClick r:id="rId12"/>
              </a:rPr>
              <a:t>Flaticon</a:t>
            </a:r>
            <a:endParaRPr sz="1200" dirty="0">
              <a:latin typeface="+mj-lt"/>
            </a:endParaRPr>
          </a:p>
        </p:txBody>
      </p:sp>
      <p:sp>
        <p:nvSpPr>
          <p:cNvPr id="350" name="Google Shape;350;p3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304799" y="355075"/>
            <a:ext cx="5221647"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3600" dirty="0">
                <a:solidFill>
                  <a:schemeClr val="accent1">
                    <a:lumMod val="75000"/>
                  </a:schemeClr>
                </a:solidFill>
                <a:latin typeface="+mj-lt"/>
              </a:rPr>
              <a:t>INTRODUCTION</a:t>
            </a:r>
            <a:endParaRPr sz="3600" dirty="0">
              <a:solidFill>
                <a:schemeClr val="accent1">
                  <a:lumMod val="75000"/>
                </a:schemeClr>
              </a:solidFill>
              <a:latin typeface="+mj-lt"/>
            </a:endParaRPr>
          </a:p>
        </p:txBody>
      </p:sp>
      <p:sp>
        <p:nvSpPr>
          <p:cNvPr id="85" name="Google Shape;85;p14"/>
          <p:cNvSpPr txBox="1">
            <a:spLocks noGrp="1"/>
          </p:cNvSpPr>
          <p:nvPr>
            <p:ph type="body" idx="1"/>
          </p:nvPr>
        </p:nvSpPr>
        <p:spPr>
          <a:xfrm>
            <a:off x="784150" y="1264444"/>
            <a:ext cx="4202188" cy="329490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800" dirty="0">
                <a:latin typeface="+mj-lt"/>
              </a:rPr>
              <a:t>This project aims to simplify and streamline the resume screening process by building a resume parser application using Natural Language Processing, specifically using the Spacy NER (Named Entity Recognition) framework.</a:t>
            </a:r>
          </a:p>
        </p:txBody>
      </p:sp>
      <p:sp>
        <p:nvSpPr>
          <p:cNvPr id="86" name="Google Shape;86;p14"/>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87" name="Google Shape;87;p14"/>
          <p:cNvPicPr preferRelativeResize="0"/>
          <p:nvPr/>
        </p:nvPicPr>
        <p:blipFill rotWithShape="1">
          <a:blip r:embed="rId3"/>
          <a:srcRect l="33280" r="25936"/>
          <a:stretch/>
        </p:blipFill>
        <p:spPr>
          <a:xfrm>
            <a:off x="5625848" y="469800"/>
            <a:ext cx="3048000" cy="4203900"/>
          </a:xfrm>
          <a:prstGeom prst="rect">
            <a:avLst/>
          </a:prstGeom>
          <a:noFill/>
          <a:ln>
            <a:noFill/>
          </a:ln>
          <a:effectLst>
            <a:outerShdw blurRad="342900" dist="9525" dir="5400000" algn="bl" rotWithShape="0">
              <a:schemeClr val="dk1">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r>
              <a:rPr lang="en-US" sz="3600" dirty="0">
                <a:solidFill>
                  <a:schemeClr val="accent1">
                    <a:lumMod val="75000"/>
                  </a:schemeClr>
                </a:solidFill>
                <a:latin typeface="+mj-lt"/>
              </a:rPr>
              <a:t>CURRENT STATE OF AFFAIRS: ATS SYSTEM</a:t>
            </a:r>
          </a:p>
        </p:txBody>
      </p:sp>
      <p:sp>
        <p:nvSpPr>
          <p:cNvPr id="166" name="Google Shape;166;p2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0FE37438-EC6B-DA7C-26D4-E7DBD6BC4589}"/>
              </a:ext>
            </a:extLst>
          </p:cNvPr>
          <p:cNvPicPr>
            <a:picLocks noChangeAspect="1"/>
          </p:cNvPicPr>
          <p:nvPr/>
        </p:nvPicPr>
        <p:blipFill rotWithShape="1">
          <a:blip r:embed="rId3"/>
          <a:srcRect t="14815"/>
          <a:stretch/>
        </p:blipFill>
        <p:spPr>
          <a:xfrm>
            <a:off x="1133297" y="1063375"/>
            <a:ext cx="6877406" cy="3725050"/>
          </a:xfrm>
          <a:prstGeom prst="rect">
            <a:avLst/>
          </a:prstGeom>
        </p:spPr>
      </p:pic>
    </p:spTree>
    <p:extLst>
      <p:ext uri="{BB962C8B-B14F-4D97-AF65-F5344CB8AC3E}">
        <p14:creationId xmlns:p14="http://schemas.microsoft.com/office/powerpoint/2010/main" val="1242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3600" dirty="0">
                <a:solidFill>
                  <a:schemeClr val="accent1">
                    <a:lumMod val="75000"/>
                  </a:schemeClr>
                </a:solidFill>
                <a:latin typeface="+mj-lt"/>
              </a:rPr>
              <a:t>BUSINESS PROBLEM</a:t>
            </a:r>
            <a:endParaRPr sz="3600" dirty="0">
              <a:solidFill>
                <a:schemeClr val="accent1">
                  <a:lumMod val="75000"/>
                </a:schemeClr>
              </a:solidFill>
              <a:latin typeface="+mj-lt"/>
            </a:endParaRPr>
          </a:p>
        </p:txBody>
      </p:sp>
      <p:sp>
        <p:nvSpPr>
          <p:cNvPr id="86" name="Google Shape;86;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49" name="Group 2">
            <a:extLst>
              <a:ext uri="{FF2B5EF4-FFF2-40B4-BE49-F238E27FC236}">
                <a16:creationId xmlns:a16="http://schemas.microsoft.com/office/drawing/2014/main" id="{C22C952A-EF3B-3345-608D-5E5E0763A785}"/>
              </a:ext>
            </a:extLst>
          </p:cNvPr>
          <p:cNvGrpSpPr/>
          <p:nvPr/>
        </p:nvGrpSpPr>
        <p:grpSpPr>
          <a:xfrm>
            <a:off x="1320814" y="1588520"/>
            <a:ext cx="1591057" cy="1305028"/>
            <a:chOff x="0" y="0"/>
            <a:chExt cx="1176543" cy="965033"/>
          </a:xfrm>
        </p:grpSpPr>
        <p:sp>
          <p:nvSpPr>
            <p:cNvPr id="50" name="Freeform 3">
              <a:extLst>
                <a:ext uri="{FF2B5EF4-FFF2-40B4-BE49-F238E27FC236}">
                  <a16:creationId xmlns:a16="http://schemas.microsoft.com/office/drawing/2014/main" id="{AC9206FA-B907-D995-B71E-C25C57D394EB}"/>
                </a:ext>
              </a:extLst>
            </p:cNvPr>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36C5FF"/>
            </a:solidFill>
          </p:spPr>
        </p:sp>
        <p:sp>
          <p:nvSpPr>
            <p:cNvPr id="51" name="TextBox 4">
              <a:extLst>
                <a:ext uri="{FF2B5EF4-FFF2-40B4-BE49-F238E27FC236}">
                  <a16:creationId xmlns:a16="http://schemas.microsoft.com/office/drawing/2014/main" id="{02BFD90D-4621-BE31-A7AA-C89AECD5B9D7}"/>
                </a:ext>
              </a:extLst>
            </p:cNvPr>
            <p:cNvSpPr txBox="1"/>
            <p:nvPr/>
          </p:nvSpPr>
          <p:spPr>
            <a:xfrm>
              <a:off x="0" y="-38100"/>
              <a:ext cx="812800" cy="850900"/>
            </a:xfrm>
            <a:prstGeom prst="rect">
              <a:avLst/>
            </a:prstGeom>
          </p:spPr>
          <p:txBody>
            <a:bodyPr lIns="50800" tIns="50800" rIns="50800" bIns="50800" rtlCol="0" anchor="ctr"/>
            <a:lstStyle/>
            <a:p>
              <a:pPr algn="ctr">
                <a:lnSpc>
                  <a:spcPts val="3080"/>
                </a:lnSpc>
                <a:buClrTx/>
                <a:buFontTx/>
                <a:buNone/>
              </a:pPr>
              <a:r>
                <a:rPr lang="en-US" sz="2000" kern="1200" dirty="0">
                  <a:solidFill>
                    <a:srgbClr val="FFFFFF"/>
                  </a:solidFill>
                  <a:latin typeface="Noto Sans Bold"/>
                  <a:ea typeface="+mn-ea"/>
                  <a:cs typeface="+mn-cs"/>
                </a:rPr>
                <a:t>TIME</a:t>
              </a:r>
              <a:endParaRPr lang="en-US" sz="2000" kern="1200" dirty="0">
                <a:solidFill>
                  <a:srgbClr val="FFFFFF"/>
                </a:solidFill>
                <a:latin typeface="Noto Sans"/>
                <a:ea typeface="+mn-ea"/>
                <a:cs typeface="+mn-cs"/>
              </a:endParaRPr>
            </a:p>
          </p:txBody>
        </p:sp>
      </p:grpSp>
      <p:grpSp>
        <p:nvGrpSpPr>
          <p:cNvPr id="52" name="Group 5">
            <a:extLst>
              <a:ext uri="{FF2B5EF4-FFF2-40B4-BE49-F238E27FC236}">
                <a16:creationId xmlns:a16="http://schemas.microsoft.com/office/drawing/2014/main" id="{DD9578C3-3B54-D2BB-64B1-F7F4AD691159}"/>
              </a:ext>
            </a:extLst>
          </p:cNvPr>
          <p:cNvGrpSpPr/>
          <p:nvPr/>
        </p:nvGrpSpPr>
        <p:grpSpPr>
          <a:xfrm>
            <a:off x="4202800" y="1588520"/>
            <a:ext cx="1591057" cy="1305028"/>
            <a:chOff x="0" y="0"/>
            <a:chExt cx="1176543" cy="965033"/>
          </a:xfrm>
        </p:grpSpPr>
        <p:sp>
          <p:nvSpPr>
            <p:cNvPr id="53" name="Freeform 6">
              <a:extLst>
                <a:ext uri="{FF2B5EF4-FFF2-40B4-BE49-F238E27FC236}">
                  <a16:creationId xmlns:a16="http://schemas.microsoft.com/office/drawing/2014/main" id="{FE651B87-1ED9-33A6-227D-CF0DE465203C}"/>
                </a:ext>
              </a:extLst>
            </p:cNvPr>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sp>
        <p:sp>
          <p:nvSpPr>
            <p:cNvPr id="54" name="TextBox 7">
              <a:extLst>
                <a:ext uri="{FF2B5EF4-FFF2-40B4-BE49-F238E27FC236}">
                  <a16:creationId xmlns:a16="http://schemas.microsoft.com/office/drawing/2014/main" id="{40E2A6B1-1F37-48F6-15B9-3696EB6B1D12}"/>
                </a:ext>
              </a:extLst>
            </p:cNvPr>
            <p:cNvSpPr txBox="1"/>
            <p:nvPr/>
          </p:nvSpPr>
          <p:spPr>
            <a:xfrm>
              <a:off x="0" y="-38100"/>
              <a:ext cx="812800" cy="850900"/>
            </a:xfrm>
            <a:prstGeom prst="rect">
              <a:avLst/>
            </a:prstGeom>
          </p:spPr>
          <p:txBody>
            <a:bodyPr lIns="50800" tIns="50800" rIns="50800" bIns="50800" rtlCol="0" anchor="ctr"/>
            <a:lstStyle/>
            <a:p>
              <a:pPr algn="ctr">
                <a:lnSpc>
                  <a:spcPts val="3080"/>
                </a:lnSpc>
                <a:buClrTx/>
                <a:buFontTx/>
                <a:buNone/>
              </a:pPr>
              <a:r>
                <a:rPr lang="en-US" sz="2000" kern="1200" dirty="0">
                  <a:solidFill>
                    <a:srgbClr val="FFFFFF"/>
                  </a:solidFill>
                  <a:latin typeface="Noto Sans Bold"/>
                  <a:ea typeface="+mn-ea"/>
                  <a:cs typeface="+mn-cs"/>
                </a:rPr>
                <a:t>COST</a:t>
              </a:r>
              <a:endParaRPr lang="en-US" sz="1800" kern="1200" dirty="0">
                <a:solidFill>
                  <a:srgbClr val="FFFFFF"/>
                </a:solidFill>
                <a:latin typeface="Noto Sans Bold"/>
                <a:ea typeface="+mn-ea"/>
                <a:cs typeface="+mn-cs"/>
              </a:endParaRPr>
            </a:p>
          </p:txBody>
        </p:sp>
      </p:grpSp>
      <p:grpSp>
        <p:nvGrpSpPr>
          <p:cNvPr id="58" name="Group 11">
            <a:extLst>
              <a:ext uri="{FF2B5EF4-FFF2-40B4-BE49-F238E27FC236}">
                <a16:creationId xmlns:a16="http://schemas.microsoft.com/office/drawing/2014/main" id="{501FFF60-F8D8-1A0E-FA60-CD3EEC2FCCC5}"/>
              </a:ext>
            </a:extLst>
          </p:cNvPr>
          <p:cNvGrpSpPr/>
          <p:nvPr/>
        </p:nvGrpSpPr>
        <p:grpSpPr>
          <a:xfrm>
            <a:off x="304799" y="1588520"/>
            <a:ext cx="1016015" cy="1305028"/>
            <a:chOff x="0" y="0"/>
            <a:chExt cx="751315" cy="965033"/>
          </a:xfrm>
        </p:grpSpPr>
        <p:sp>
          <p:nvSpPr>
            <p:cNvPr id="59" name="Freeform 12">
              <a:extLst>
                <a:ext uri="{FF2B5EF4-FFF2-40B4-BE49-F238E27FC236}">
                  <a16:creationId xmlns:a16="http://schemas.microsoft.com/office/drawing/2014/main" id="{BA87C980-BF08-0E33-ED71-D0C4E5FD5B00}"/>
                </a:ext>
              </a:extLst>
            </p:cNvPr>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60" name="TextBox 13">
              <a:extLst>
                <a:ext uri="{FF2B5EF4-FFF2-40B4-BE49-F238E27FC236}">
                  <a16:creationId xmlns:a16="http://schemas.microsoft.com/office/drawing/2014/main" id="{DA58A5F6-ACCF-0D87-CC70-54AD0833ECA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61" name="Group 14">
            <a:extLst>
              <a:ext uri="{FF2B5EF4-FFF2-40B4-BE49-F238E27FC236}">
                <a16:creationId xmlns:a16="http://schemas.microsoft.com/office/drawing/2014/main" id="{E09460FA-46BD-867D-32CA-F670EB7D0B2A}"/>
              </a:ext>
            </a:extLst>
          </p:cNvPr>
          <p:cNvGrpSpPr/>
          <p:nvPr/>
        </p:nvGrpSpPr>
        <p:grpSpPr>
          <a:xfrm>
            <a:off x="3186784" y="1588520"/>
            <a:ext cx="1016015" cy="1305028"/>
            <a:chOff x="0" y="0"/>
            <a:chExt cx="751315" cy="965033"/>
          </a:xfrm>
        </p:grpSpPr>
        <p:sp>
          <p:nvSpPr>
            <p:cNvPr id="62" name="Freeform 15">
              <a:extLst>
                <a:ext uri="{FF2B5EF4-FFF2-40B4-BE49-F238E27FC236}">
                  <a16:creationId xmlns:a16="http://schemas.microsoft.com/office/drawing/2014/main" id="{EF808AF2-C546-AF94-449F-9A1AB3EF517B}"/>
                </a:ext>
              </a:extLst>
            </p:cNvPr>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63" name="TextBox 16">
              <a:extLst>
                <a:ext uri="{FF2B5EF4-FFF2-40B4-BE49-F238E27FC236}">
                  <a16:creationId xmlns:a16="http://schemas.microsoft.com/office/drawing/2014/main" id="{3BA4BE15-3348-38C8-4E8F-E352675E0CA9}"/>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64" name="Group 17">
            <a:extLst>
              <a:ext uri="{FF2B5EF4-FFF2-40B4-BE49-F238E27FC236}">
                <a16:creationId xmlns:a16="http://schemas.microsoft.com/office/drawing/2014/main" id="{DF2B0464-7D02-3FD8-3319-A679CE6A7554}"/>
              </a:ext>
            </a:extLst>
          </p:cNvPr>
          <p:cNvGrpSpPr/>
          <p:nvPr/>
        </p:nvGrpSpPr>
        <p:grpSpPr>
          <a:xfrm>
            <a:off x="6067002" y="1588520"/>
            <a:ext cx="1016015" cy="1305028"/>
            <a:chOff x="0" y="0"/>
            <a:chExt cx="751315" cy="965033"/>
          </a:xfrm>
        </p:grpSpPr>
        <p:sp>
          <p:nvSpPr>
            <p:cNvPr id="65" name="Freeform 18">
              <a:extLst>
                <a:ext uri="{FF2B5EF4-FFF2-40B4-BE49-F238E27FC236}">
                  <a16:creationId xmlns:a16="http://schemas.microsoft.com/office/drawing/2014/main" id="{1A060B52-8059-E394-77AB-94CEF48CEE9A}"/>
                </a:ext>
              </a:extLst>
            </p:cNvPr>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66" name="TextBox 19">
              <a:extLst>
                <a:ext uri="{FF2B5EF4-FFF2-40B4-BE49-F238E27FC236}">
                  <a16:creationId xmlns:a16="http://schemas.microsoft.com/office/drawing/2014/main" id="{D71AE323-FF2B-6702-0596-A3E7DA8ADA3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67" name="Group 20">
            <a:extLst>
              <a:ext uri="{FF2B5EF4-FFF2-40B4-BE49-F238E27FC236}">
                <a16:creationId xmlns:a16="http://schemas.microsoft.com/office/drawing/2014/main" id="{9630D1C1-902D-0DB2-A6C3-074A6FE8D777}"/>
              </a:ext>
            </a:extLst>
          </p:cNvPr>
          <p:cNvGrpSpPr/>
          <p:nvPr/>
        </p:nvGrpSpPr>
        <p:grpSpPr>
          <a:xfrm>
            <a:off x="2383872" y="2575397"/>
            <a:ext cx="528000" cy="462000"/>
            <a:chOff x="0" y="0"/>
            <a:chExt cx="812800" cy="711200"/>
          </a:xfrm>
        </p:grpSpPr>
        <p:sp>
          <p:nvSpPr>
            <p:cNvPr id="68" name="Freeform 21">
              <a:extLst>
                <a:ext uri="{FF2B5EF4-FFF2-40B4-BE49-F238E27FC236}">
                  <a16:creationId xmlns:a16="http://schemas.microsoft.com/office/drawing/2014/main" id="{724F47A6-5DC9-4DD4-1AAA-8A915ECCE70E}"/>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C5FF"/>
            </a:solidFill>
          </p:spPr>
        </p:sp>
        <p:sp>
          <p:nvSpPr>
            <p:cNvPr id="69" name="TextBox 22">
              <a:extLst>
                <a:ext uri="{FF2B5EF4-FFF2-40B4-BE49-F238E27FC236}">
                  <a16:creationId xmlns:a16="http://schemas.microsoft.com/office/drawing/2014/main" id="{96978C3A-410F-620A-A727-7BEBAABC18BE}"/>
                </a:ext>
              </a:extLst>
            </p:cNvPr>
            <p:cNvSpPr txBox="1"/>
            <p:nvPr/>
          </p:nvSpPr>
          <p:spPr>
            <a:xfrm>
              <a:off x="127000" y="-6350"/>
              <a:ext cx="558800" cy="3873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70" name="Group 23">
            <a:extLst>
              <a:ext uri="{FF2B5EF4-FFF2-40B4-BE49-F238E27FC236}">
                <a16:creationId xmlns:a16="http://schemas.microsoft.com/office/drawing/2014/main" id="{09BA9216-1009-9D07-3F8C-DDE48CF16F38}"/>
              </a:ext>
            </a:extLst>
          </p:cNvPr>
          <p:cNvGrpSpPr/>
          <p:nvPr/>
        </p:nvGrpSpPr>
        <p:grpSpPr>
          <a:xfrm>
            <a:off x="5265857" y="2575397"/>
            <a:ext cx="528000" cy="462000"/>
            <a:chOff x="0" y="0"/>
            <a:chExt cx="812800" cy="711200"/>
          </a:xfrm>
        </p:grpSpPr>
        <p:sp>
          <p:nvSpPr>
            <p:cNvPr id="71" name="Freeform 24">
              <a:extLst>
                <a:ext uri="{FF2B5EF4-FFF2-40B4-BE49-F238E27FC236}">
                  <a16:creationId xmlns:a16="http://schemas.microsoft.com/office/drawing/2014/main" id="{DF33B590-AF3F-BF36-7724-0DBB81204095}"/>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C282"/>
            </a:solidFill>
          </p:spPr>
        </p:sp>
        <p:sp>
          <p:nvSpPr>
            <p:cNvPr id="72" name="TextBox 25">
              <a:extLst>
                <a:ext uri="{FF2B5EF4-FFF2-40B4-BE49-F238E27FC236}">
                  <a16:creationId xmlns:a16="http://schemas.microsoft.com/office/drawing/2014/main" id="{7A4B1AD8-1158-2FF1-C6D7-2FA2E4AACD55}"/>
                </a:ext>
              </a:extLst>
            </p:cNvPr>
            <p:cNvSpPr txBox="1"/>
            <p:nvPr/>
          </p:nvSpPr>
          <p:spPr>
            <a:xfrm>
              <a:off x="127000" y="-6350"/>
              <a:ext cx="558800" cy="3873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94" name="Group 93">
            <a:extLst>
              <a:ext uri="{FF2B5EF4-FFF2-40B4-BE49-F238E27FC236}">
                <a16:creationId xmlns:a16="http://schemas.microsoft.com/office/drawing/2014/main" id="{2377AC26-D5E3-18B4-DA49-CBCBDD403094}"/>
              </a:ext>
            </a:extLst>
          </p:cNvPr>
          <p:cNvGrpSpPr/>
          <p:nvPr/>
        </p:nvGrpSpPr>
        <p:grpSpPr>
          <a:xfrm>
            <a:off x="7083017" y="1536997"/>
            <a:ext cx="1591057" cy="1500400"/>
            <a:chOff x="7083017" y="1536997"/>
            <a:chExt cx="1591057" cy="1500400"/>
          </a:xfrm>
        </p:grpSpPr>
        <p:sp>
          <p:nvSpPr>
            <p:cNvPr id="56" name="Freeform 9">
              <a:extLst>
                <a:ext uri="{FF2B5EF4-FFF2-40B4-BE49-F238E27FC236}">
                  <a16:creationId xmlns:a16="http://schemas.microsoft.com/office/drawing/2014/main" id="{051D1E8D-40C3-400F-67EF-9AE0D3A3B467}"/>
                </a:ext>
              </a:extLst>
            </p:cNvPr>
            <p:cNvSpPr/>
            <p:nvPr/>
          </p:nvSpPr>
          <p:spPr>
            <a:xfrm>
              <a:off x="7083017" y="1588520"/>
              <a:ext cx="1591057" cy="1305027"/>
            </a:xfrm>
            <a:custGeom>
              <a:avLst/>
              <a:gdLst/>
              <a:ahLst/>
              <a:cxnLst/>
              <a:rect l="l" t="t" r="r" b="b"/>
              <a:pathLst>
                <a:path w="1176543" h="965032">
                  <a:moveTo>
                    <a:pt x="0" y="0"/>
                  </a:moveTo>
                  <a:lnTo>
                    <a:pt x="1176543" y="0"/>
                  </a:lnTo>
                  <a:lnTo>
                    <a:pt x="1176543" y="965032"/>
                  </a:lnTo>
                  <a:lnTo>
                    <a:pt x="0" y="965032"/>
                  </a:lnTo>
                  <a:close/>
                </a:path>
              </a:pathLst>
            </a:custGeom>
            <a:solidFill>
              <a:srgbClr val="F49100"/>
            </a:solidFill>
          </p:spPr>
        </p:sp>
        <p:sp>
          <p:nvSpPr>
            <p:cNvPr id="57" name="TextBox 10">
              <a:extLst>
                <a:ext uri="{FF2B5EF4-FFF2-40B4-BE49-F238E27FC236}">
                  <a16:creationId xmlns:a16="http://schemas.microsoft.com/office/drawing/2014/main" id="{EB8FC15F-2FCD-9C3D-CC96-9C055FCC82A5}"/>
                </a:ext>
              </a:extLst>
            </p:cNvPr>
            <p:cNvSpPr txBox="1"/>
            <p:nvPr/>
          </p:nvSpPr>
          <p:spPr>
            <a:xfrm>
              <a:off x="7083017" y="1536997"/>
              <a:ext cx="1366840" cy="1150684"/>
            </a:xfrm>
            <a:prstGeom prst="rect">
              <a:avLst/>
            </a:prstGeom>
          </p:spPr>
          <p:txBody>
            <a:bodyPr lIns="50800" tIns="50800" rIns="50800" bIns="50800" rtlCol="0" anchor="ctr"/>
            <a:lstStyle/>
            <a:p>
              <a:pPr algn="ctr">
                <a:lnSpc>
                  <a:spcPts val="3080"/>
                </a:lnSpc>
                <a:buClrTx/>
                <a:buFontTx/>
                <a:buNone/>
              </a:pPr>
              <a:r>
                <a:rPr lang="en-US" sz="2000" kern="1200" dirty="0">
                  <a:solidFill>
                    <a:srgbClr val="FFFFFF"/>
                  </a:solidFill>
                  <a:latin typeface="Noto Sans Bold"/>
                  <a:ea typeface="+mn-ea"/>
                  <a:cs typeface="+mn-cs"/>
                </a:rPr>
                <a:t>HUMAN ERROR</a:t>
              </a:r>
            </a:p>
          </p:txBody>
        </p:sp>
        <p:grpSp>
          <p:nvGrpSpPr>
            <p:cNvPr id="73" name="Group 26">
              <a:extLst>
                <a:ext uri="{FF2B5EF4-FFF2-40B4-BE49-F238E27FC236}">
                  <a16:creationId xmlns:a16="http://schemas.microsoft.com/office/drawing/2014/main" id="{2645C8C3-AC51-E5A8-F33C-FC49EEF918A3}"/>
                </a:ext>
              </a:extLst>
            </p:cNvPr>
            <p:cNvGrpSpPr/>
            <p:nvPr/>
          </p:nvGrpSpPr>
          <p:grpSpPr>
            <a:xfrm>
              <a:off x="8146074" y="2575397"/>
              <a:ext cx="528000" cy="462000"/>
              <a:chOff x="0" y="0"/>
              <a:chExt cx="812800" cy="711200"/>
            </a:xfrm>
            <a:solidFill>
              <a:srgbClr val="F49100"/>
            </a:solidFill>
          </p:grpSpPr>
          <p:sp>
            <p:nvSpPr>
              <p:cNvPr id="74" name="Freeform 27">
                <a:extLst>
                  <a:ext uri="{FF2B5EF4-FFF2-40B4-BE49-F238E27FC236}">
                    <a16:creationId xmlns:a16="http://schemas.microsoft.com/office/drawing/2014/main" id="{724C1FC4-628E-1033-1936-38CCD7B0E5C0}"/>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grpFill/>
            </p:spPr>
          </p:sp>
          <p:sp>
            <p:nvSpPr>
              <p:cNvPr id="75" name="TextBox 28">
                <a:extLst>
                  <a:ext uri="{FF2B5EF4-FFF2-40B4-BE49-F238E27FC236}">
                    <a16:creationId xmlns:a16="http://schemas.microsoft.com/office/drawing/2014/main" id="{D45245A1-DCB5-E23C-7188-367610E2ED75}"/>
                  </a:ext>
                </a:extLst>
              </p:cNvPr>
              <p:cNvSpPr txBox="1"/>
              <p:nvPr/>
            </p:nvSpPr>
            <p:spPr>
              <a:xfrm>
                <a:off x="127000" y="-6350"/>
                <a:ext cx="558800" cy="387350"/>
              </a:xfrm>
              <a:prstGeom prst="rect">
                <a:avLst/>
              </a:prstGeom>
              <a:grpFill/>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sp>
        <p:nvSpPr>
          <p:cNvPr id="76" name="AutoShape 29">
            <a:extLst>
              <a:ext uri="{FF2B5EF4-FFF2-40B4-BE49-F238E27FC236}">
                <a16:creationId xmlns:a16="http://schemas.microsoft.com/office/drawing/2014/main" id="{762F12EE-804B-D268-C33B-64019DDC93CF}"/>
              </a:ext>
            </a:extLst>
          </p:cNvPr>
          <p:cNvSpPr/>
          <p:nvPr/>
        </p:nvSpPr>
        <p:spPr>
          <a:xfrm>
            <a:off x="304799" y="3357539"/>
            <a:ext cx="8369275" cy="0"/>
          </a:xfrm>
          <a:prstGeom prst="line">
            <a:avLst/>
          </a:prstGeom>
          <a:ln w="9525" cap="flat">
            <a:solidFill>
              <a:srgbClr val="000000"/>
            </a:solidFill>
            <a:prstDash val="solid"/>
            <a:headEnd type="none" w="sm" len="sm"/>
            <a:tailEnd type="none" w="sm" len="sm"/>
          </a:ln>
        </p:spPr>
      </p:sp>
      <p:pic>
        <p:nvPicPr>
          <p:cNvPr id="77" name="Picture 30">
            <a:extLst>
              <a:ext uri="{FF2B5EF4-FFF2-40B4-BE49-F238E27FC236}">
                <a16:creationId xmlns:a16="http://schemas.microsoft.com/office/drawing/2014/main" id="{E496D09D-55B5-8EDD-6A8E-12F2B2E82F73}"/>
              </a:ext>
            </a:extLst>
          </p:cNvPr>
          <p:cNvPicPr>
            <a:picLocks noChangeAspect="1"/>
          </p:cNvPicPr>
          <p:nvPr/>
        </p:nvPicPr>
        <p:blipFill>
          <a:blip r:embed="rId3"/>
          <a:srcRect/>
          <a:stretch/>
        </p:blipFill>
        <p:spPr>
          <a:xfrm>
            <a:off x="3446313" y="1992554"/>
            <a:ext cx="496959" cy="496959"/>
          </a:xfrm>
          <a:prstGeom prst="rect">
            <a:avLst/>
          </a:prstGeom>
        </p:spPr>
      </p:pic>
      <p:pic>
        <p:nvPicPr>
          <p:cNvPr id="78" name="Picture 31">
            <a:extLst>
              <a:ext uri="{FF2B5EF4-FFF2-40B4-BE49-F238E27FC236}">
                <a16:creationId xmlns:a16="http://schemas.microsoft.com/office/drawing/2014/main" id="{64C3E832-CB50-687E-CB80-CD11C842CD67}"/>
              </a:ext>
            </a:extLst>
          </p:cNvPr>
          <p:cNvPicPr>
            <a:picLocks noChangeAspect="1"/>
          </p:cNvPicPr>
          <p:nvPr/>
        </p:nvPicPr>
        <p:blipFill>
          <a:blip r:embed="rId4"/>
          <a:srcRect/>
          <a:stretch/>
        </p:blipFill>
        <p:spPr>
          <a:xfrm>
            <a:off x="549986" y="1978213"/>
            <a:ext cx="525641" cy="525641"/>
          </a:xfrm>
          <a:prstGeom prst="rect">
            <a:avLst/>
          </a:prstGeom>
        </p:spPr>
      </p:pic>
      <p:pic>
        <p:nvPicPr>
          <p:cNvPr id="79" name="Picture 32">
            <a:extLst>
              <a:ext uri="{FF2B5EF4-FFF2-40B4-BE49-F238E27FC236}">
                <a16:creationId xmlns:a16="http://schemas.microsoft.com/office/drawing/2014/main" id="{1B96231F-4C54-AE9E-DE15-E41F96F8DC96}"/>
              </a:ext>
            </a:extLst>
          </p:cNvPr>
          <p:cNvPicPr>
            <a:picLocks noChangeAspect="1"/>
          </p:cNvPicPr>
          <p:nvPr/>
        </p:nvPicPr>
        <p:blipFill>
          <a:blip r:embed="rId5"/>
          <a:srcRect/>
          <a:stretch/>
        </p:blipFill>
        <p:spPr>
          <a:xfrm>
            <a:off x="6326077" y="1992102"/>
            <a:ext cx="497864" cy="497864"/>
          </a:xfrm>
          <a:prstGeom prst="rect">
            <a:avLst/>
          </a:prstGeom>
        </p:spPr>
      </p:pic>
      <p:grpSp>
        <p:nvGrpSpPr>
          <p:cNvPr id="80" name="Group 45">
            <a:extLst>
              <a:ext uri="{FF2B5EF4-FFF2-40B4-BE49-F238E27FC236}">
                <a16:creationId xmlns:a16="http://schemas.microsoft.com/office/drawing/2014/main" id="{52D84D55-06BF-5F28-2DCF-629F64B0DC9E}"/>
              </a:ext>
            </a:extLst>
          </p:cNvPr>
          <p:cNvGrpSpPr/>
          <p:nvPr/>
        </p:nvGrpSpPr>
        <p:grpSpPr>
          <a:xfrm>
            <a:off x="2522395" y="3222803"/>
            <a:ext cx="250953" cy="250953"/>
            <a:chOff x="0" y="0"/>
            <a:chExt cx="812800" cy="812800"/>
          </a:xfrm>
        </p:grpSpPr>
        <p:sp>
          <p:nvSpPr>
            <p:cNvPr id="81" name="Freeform 46">
              <a:extLst>
                <a:ext uri="{FF2B5EF4-FFF2-40B4-BE49-F238E27FC236}">
                  <a16:creationId xmlns:a16="http://schemas.microsoft.com/office/drawing/2014/main" id="{91764C6C-1E37-3D87-62DE-20DCE87E312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C5FF"/>
            </a:solidFill>
          </p:spPr>
        </p:sp>
        <p:sp>
          <p:nvSpPr>
            <p:cNvPr id="82" name="TextBox 47">
              <a:extLst>
                <a:ext uri="{FF2B5EF4-FFF2-40B4-BE49-F238E27FC236}">
                  <a16:creationId xmlns:a16="http://schemas.microsoft.com/office/drawing/2014/main" id="{F92EC873-0C96-4DEA-55DF-850509D0228E}"/>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83" name="Group 48">
            <a:extLst>
              <a:ext uri="{FF2B5EF4-FFF2-40B4-BE49-F238E27FC236}">
                <a16:creationId xmlns:a16="http://schemas.microsoft.com/office/drawing/2014/main" id="{5307939A-EC7A-C78B-AEDE-DCC750EC5F61}"/>
              </a:ext>
            </a:extLst>
          </p:cNvPr>
          <p:cNvGrpSpPr/>
          <p:nvPr/>
        </p:nvGrpSpPr>
        <p:grpSpPr>
          <a:xfrm>
            <a:off x="5404381" y="3222803"/>
            <a:ext cx="250953" cy="250953"/>
            <a:chOff x="0" y="0"/>
            <a:chExt cx="812800" cy="812800"/>
          </a:xfrm>
        </p:grpSpPr>
        <p:sp>
          <p:nvSpPr>
            <p:cNvPr id="85" name="Freeform 49">
              <a:extLst>
                <a:ext uri="{FF2B5EF4-FFF2-40B4-BE49-F238E27FC236}">
                  <a16:creationId xmlns:a16="http://schemas.microsoft.com/office/drawing/2014/main" id="{7D9FBFA0-4F25-76F6-D831-4EDF767F8C4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82"/>
            </a:solidFill>
          </p:spPr>
        </p:sp>
        <p:sp>
          <p:nvSpPr>
            <p:cNvPr id="87" name="TextBox 50">
              <a:extLst>
                <a:ext uri="{FF2B5EF4-FFF2-40B4-BE49-F238E27FC236}">
                  <a16:creationId xmlns:a16="http://schemas.microsoft.com/office/drawing/2014/main" id="{E54F0F9E-66B1-BA19-1022-22285189DF30}"/>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grpSp>
        <p:nvGrpSpPr>
          <p:cNvPr id="93" name="Group 92">
            <a:extLst>
              <a:ext uri="{FF2B5EF4-FFF2-40B4-BE49-F238E27FC236}">
                <a16:creationId xmlns:a16="http://schemas.microsoft.com/office/drawing/2014/main" id="{DD61467F-BCE2-CB16-F3F4-460FF87BB825}"/>
              </a:ext>
            </a:extLst>
          </p:cNvPr>
          <p:cNvGrpSpPr/>
          <p:nvPr/>
        </p:nvGrpSpPr>
        <p:grpSpPr>
          <a:xfrm>
            <a:off x="8285157" y="3222803"/>
            <a:ext cx="249833" cy="250953"/>
            <a:chOff x="8285157" y="3222803"/>
            <a:chExt cx="249833" cy="250953"/>
          </a:xfrm>
        </p:grpSpPr>
        <p:sp>
          <p:nvSpPr>
            <p:cNvPr id="89" name="Freeform 52">
              <a:extLst>
                <a:ext uri="{FF2B5EF4-FFF2-40B4-BE49-F238E27FC236}">
                  <a16:creationId xmlns:a16="http://schemas.microsoft.com/office/drawing/2014/main" id="{BF550785-2724-E39B-FFC0-BFE9D3B7B4E3}"/>
                </a:ext>
              </a:extLst>
            </p:cNvPr>
            <p:cNvSpPr/>
            <p:nvPr/>
          </p:nvSpPr>
          <p:spPr>
            <a:xfrm>
              <a:off x="8285157" y="3222803"/>
              <a:ext cx="249833" cy="250953"/>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9100"/>
            </a:solidFill>
          </p:spPr>
        </p:sp>
        <p:sp>
          <p:nvSpPr>
            <p:cNvPr id="90" name="TextBox 53">
              <a:extLst>
                <a:ext uri="{FF2B5EF4-FFF2-40B4-BE49-F238E27FC236}">
                  <a16:creationId xmlns:a16="http://schemas.microsoft.com/office/drawing/2014/main" id="{11DFE2D2-0379-8199-C3B2-1F69E6A892E4}"/>
                </a:ext>
              </a:extLst>
            </p:cNvPr>
            <p:cNvSpPr txBox="1"/>
            <p:nvPr/>
          </p:nvSpPr>
          <p:spPr>
            <a:xfrm>
              <a:off x="8308124" y="3228685"/>
              <a:ext cx="203899" cy="221544"/>
            </a:xfrm>
            <a:prstGeom prst="rect">
              <a:avLst/>
            </a:prstGeom>
          </p:spPr>
          <p:txBody>
            <a:bodyPr lIns="50800" tIns="50800" rIns="50800" bIns="50800" rtlCol="0" anchor="ctr"/>
            <a:lstStyle/>
            <a:p>
              <a:pPr algn="ctr">
                <a:lnSpc>
                  <a:spcPts val="3220"/>
                </a:lnSpc>
                <a:buClrTx/>
                <a:buFontTx/>
                <a:buNone/>
              </a:pPr>
              <a:endParaRPr sz="400" kern="1200">
                <a:solidFill>
                  <a:prstClr val="black"/>
                </a:solidFill>
                <a:latin typeface="Calibri"/>
                <a:ea typeface="+mn-ea"/>
                <a:cs typeface="+mn-cs"/>
              </a:endParaRPr>
            </a:p>
          </p:txBody>
        </p:sp>
      </p:grpSp>
      <p:sp>
        <p:nvSpPr>
          <p:cNvPr id="91" name="TextBox 54">
            <a:extLst>
              <a:ext uri="{FF2B5EF4-FFF2-40B4-BE49-F238E27FC236}">
                <a16:creationId xmlns:a16="http://schemas.microsoft.com/office/drawing/2014/main" id="{F459C342-651D-8F24-002F-7DF53956DA95}"/>
              </a:ext>
            </a:extLst>
          </p:cNvPr>
          <p:cNvSpPr txBox="1"/>
          <p:nvPr/>
        </p:nvSpPr>
        <p:spPr>
          <a:xfrm>
            <a:off x="304798" y="3746943"/>
            <a:ext cx="8369275" cy="75405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NEED FOR AUTOMATION</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Through this project we aim to automate the process of resume screening and shortlisting using Natural Language Processing techniques to extract relevant information from resumes and categorize them based on job requirements, with the goal of helping recruiters identify suitable candidates more quickly, cost-effectively and free from human error.</a:t>
            </a:r>
          </a:p>
        </p:txBody>
      </p:sp>
    </p:spTree>
    <p:extLst>
      <p:ext uri="{BB962C8B-B14F-4D97-AF65-F5344CB8AC3E}">
        <p14:creationId xmlns:p14="http://schemas.microsoft.com/office/powerpoint/2010/main" val="209671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r>
              <a:rPr lang="en-US" sz="3600" dirty="0">
                <a:solidFill>
                  <a:schemeClr val="accent1">
                    <a:lumMod val="75000"/>
                  </a:schemeClr>
                </a:solidFill>
                <a:latin typeface="+mj-lt"/>
              </a:rPr>
              <a:t>WHAT IS NAMED ENTITY RECOGNITION?</a:t>
            </a:r>
          </a:p>
        </p:txBody>
      </p:sp>
      <p:sp>
        <p:nvSpPr>
          <p:cNvPr id="166" name="Google Shape;166;p2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7" name="Picture 6">
            <a:extLst>
              <a:ext uri="{FF2B5EF4-FFF2-40B4-BE49-F238E27FC236}">
                <a16:creationId xmlns:a16="http://schemas.microsoft.com/office/drawing/2014/main" id="{16677304-7914-A4C4-0C98-3621F32E94AE}"/>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0"/>
                    </a14:imgEffect>
                  </a14:imgLayer>
                </a14:imgProps>
              </a:ext>
            </a:extLst>
          </a:blip>
          <a:stretch>
            <a:fillRect/>
          </a:stretch>
        </p:blipFill>
        <p:spPr>
          <a:xfrm>
            <a:off x="4887723" y="2889485"/>
            <a:ext cx="396000" cy="396000"/>
          </a:xfrm>
          <a:prstGeom prst="rect">
            <a:avLst/>
          </a:prstGeom>
        </p:spPr>
      </p:pic>
      <p:pic>
        <p:nvPicPr>
          <p:cNvPr id="9" name="Picture 8">
            <a:extLst>
              <a:ext uri="{FF2B5EF4-FFF2-40B4-BE49-F238E27FC236}">
                <a16:creationId xmlns:a16="http://schemas.microsoft.com/office/drawing/2014/main" id="{C51BE67A-2B6E-B1A8-B2AE-63300C2205D4}"/>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trans="0"/>
                    </a14:imgEffect>
                  </a14:imgLayer>
                </a14:imgProps>
              </a:ext>
            </a:extLst>
          </a:blip>
          <a:stretch>
            <a:fillRect/>
          </a:stretch>
        </p:blipFill>
        <p:spPr>
          <a:xfrm>
            <a:off x="3253373" y="3870997"/>
            <a:ext cx="360000" cy="360000"/>
          </a:xfrm>
          <a:prstGeom prst="rect">
            <a:avLst/>
          </a:prstGeom>
        </p:spPr>
      </p:pic>
      <p:pic>
        <p:nvPicPr>
          <p:cNvPr id="11" name="Picture 10">
            <a:extLst>
              <a:ext uri="{FF2B5EF4-FFF2-40B4-BE49-F238E27FC236}">
                <a16:creationId xmlns:a16="http://schemas.microsoft.com/office/drawing/2014/main" id="{7A08847C-41FE-8845-639A-07B99955AC68}"/>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trans="0"/>
                    </a14:imgEffect>
                  </a14:imgLayer>
                </a14:imgProps>
              </a:ext>
            </a:extLst>
          </a:blip>
          <a:stretch>
            <a:fillRect/>
          </a:stretch>
        </p:blipFill>
        <p:spPr>
          <a:xfrm>
            <a:off x="4297630" y="1640064"/>
            <a:ext cx="396000" cy="396000"/>
          </a:xfrm>
          <a:prstGeom prst="rect">
            <a:avLst/>
          </a:prstGeom>
        </p:spPr>
      </p:pic>
      <p:sp>
        <p:nvSpPr>
          <p:cNvPr id="149" name="Oval 148">
            <a:extLst>
              <a:ext uri="{FF2B5EF4-FFF2-40B4-BE49-F238E27FC236}">
                <a16:creationId xmlns:a16="http://schemas.microsoft.com/office/drawing/2014/main" id="{AAAD981B-AC6C-561C-3FFA-6925EA7E8E6C}"/>
              </a:ext>
            </a:extLst>
          </p:cNvPr>
          <p:cNvSpPr/>
          <p:nvPr/>
        </p:nvSpPr>
        <p:spPr>
          <a:xfrm>
            <a:off x="3437250" y="2078136"/>
            <a:ext cx="1299903" cy="1299903"/>
          </a:xfrm>
          <a:prstGeom prst="ellipse">
            <a:avLst/>
          </a:prstGeom>
          <a:solidFill>
            <a:srgbClr val="42AFB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FBFAE180-658F-2397-A3A0-41FACFAE7EC1}"/>
              </a:ext>
            </a:extLst>
          </p:cNvPr>
          <p:cNvSpPr/>
          <p:nvPr/>
        </p:nvSpPr>
        <p:spPr>
          <a:xfrm>
            <a:off x="4734687" y="1162355"/>
            <a:ext cx="958494" cy="958494"/>
          </a:xfrm>
          <a:prstGeom prst="ellipse">
            <a:avLst/>
          </a:prstGeom>
          <a:solidFill>
            <a:srgbClr val="074D67"/>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51" name="Straight Connector 150">
            <a:extLst>
              <a:ext uri="{FF2B5EF4-FFF2-40B4-BE49-F238E27FC236}">
                <a16:creationId xmlns:a16="http://schemas.microsoft.com/office/drawing/2014/main" id="{B7316D44-C495-9739-0F20-716B8A7A93D8}"/>
              </a:ext>
            </a:extLst>
          </p:cNvPr>
          <p:cNvCxnSpPr>
            <a:cxnSpLocks/>
            <a:stCxn id="150" idx="3"/>
            <a:endCxn id="149" idx="7"/>
          </p:cNvCxnSpPr>
          <p:nvPr/>
        </p:nvCxnSpPr>
        <p:spPr>
          <a:xfrm flipH="1">
            <a:off x="4546787" y="1980481"/>
            <a:ext cx="328269" cy="288021"/>
          </a:xfrm>
          <a:prstGeom prst="line">
            <a:avLst/>
          </a:prstGeom>
          <a:noFill/>
          <a:ln w="12700" cap="flat" cmpd="sng" algn="ctr">
            <a:solidFill>
              <a:srgbClr val="282F39"/>
            </a:solidFill>
            <a:prstDash val="solid"/>
            <a:miter lim="800000"/>
          </a:ln>
          <a:effectLst/>
        </p:spPr>
      </p:cxnSp>
      <p:sp>
        <p:nvSpPr>
          <p:cNvPr id="152" name="Oval 151">
            <a:extLst>
              <a:ext uri="{FF2B5EF4-FFF2-40B4-BE49-F238E27FC236}">
                <a16:creationId xmlns:a16="http://schemas.microsoft.com/office/drawing/2014/main" id="{B9AA8D6E-2528-AC55-ACF5-65477773A745}"/>
              </a:ext>
            </a:extLst>
          </p:cNvPr>
          <p:cNvSpPr/>
          <p:nvPr/>
        </p:nvSpPr>
        <p:spPr>
          <a:xfrm>
            <a:off x="2592651" y="1283124"/>
            <a:ext cx="754891" cy="754891"/>
          </a:xfrm>
          <a:prstGeom prst="ellipse">
            <a:avLst/>
          </a:prstGeom>
          <a:solidFill>
            <a:srgbClr val="CB1B4A"/>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3" name="Oval 152">
            <a:extLst>
              <a:ext uri="{FF2B5EF4-FFF2-40B4-BE49-F238E27FC236}">
                <a16:creationId xmlns:a16="http://schemas.microsoft.com/office/drawing/2014/main" id="{03D9C4CE-AC32-48A8-4F10-7E0D2B10C624}"/>
              </a:ext>
            </a:extLst>
          </p:cNvPr>
          <p:cNvSpPr/>
          <p:nvPr/>
        </p:nvSpPr>
        <p:spPr>
          <a:xfrm>
            <a:off x="2363958" y="3650818"/>
            <a:ext cx="907223" cy="907223"/>
          </a:xfrm>
          <a:prstGeom prst="ellipse">
            <a:avLst/>
          </a:prstGeom>
          <a:solidFill>
            <a:srgbClr val="007A7D"/>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526613A0-36C0-1606-1256-FE0090AA466D}"/>
              </a:ext>
            </a:extLst>
          </p:cNvPr>
          <p:cNvSpPr/>
          <p:nvPr/>
        </p:nvSpPr>
        <p:spPr>
          <a:xfrm>
            <a:off x="5385413" y="3827360"/>
            <a:ext cx="846290" cy="846290"/>
          </a:xfrm>
          <a:prstGeom prst="ellipse">
            <a:avLst/>
          </a:prstGeom>
          <a:solidFill>
            <a:srgbClr val="FCB414"/>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535732CE-CF5E-830E-5204-ED05127F0F5D}"/>
              </a:ext>
            </a:extLst>
          </p:cNvPr>
          <p:cNvSpPr/>
          <p:nvPr/>
        </p:nvSpPr>
        <p:spPr>
          <a:xfrm>
            <a:off x="6681543" y="1757968"/>
            <a:ext cx="680030" cy="680030"/>
          </a:xfrm>
          <a:prstGeom prst="ellipse">
            <a:avLst/>
          </a:prstGeom>
          <a:solidFill>
            <a:srgbClr val="C00000"/>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56" name="Straight Connector 155">
            <a:extLst>
              <a:ext uri="{FF2B5EF4-FFF2-40B4-BE49-F238E27FC236}">
                <a16:creationId xmlns:a16="http://schemas.microsoft.com/office/drawing/2014/main" id="{8A5C6C2B-E8A3-77D1-59B5-9A3054FB647E}"/>
              </a:ext>
            </a:extLst>
          </p:cNvPr>
          <p:cNvCxnSpPr>
            <a:stCxn id="149" idx="6"/>
            <a:endCxn id="155" idx="2"/>
          </p:cNvCxnSpPr>
          <p:nvPr/>
        </p:nvCxnSpPr>
        <p:spPr>
          <a:xfrm flipV="1">
            <a:off x="4737153" y="2097983"/>
            <a:ext cx="1944391" cy="630105"/>
          </a:xfrm>
          <a:prstGeom prst="line">
            <a:avLst/>
          </a:prstGeom>
          <a:noFill/>
          <a:ln w="12700" cap="flat" cmpd="sng" algn="ctr">
            <a:solidFill>
              <a:srgbClr val="282F39"/>
            </a:solidFill>
            <a:prstDash val="solid"/>
            <a:miter lim="800000"/>
          </a:ln>
          <a:effectLst/>
        </p:spPr>
      </p:cxnSp>
      <p:cxnSp>
        <p:nvCxnSpPr>
          <p:cNvPr id="157" name="Straight Connector 156">
            <a:extLst>
              <a:ext uri="{FF2B5EF4-FFF2-40B4-BE49-F238E27FC236}">
                <a16:creationId xmlns:a16="http://schemas.microsoft.com/office/drawing/2014/main" id="{E8DAD9A8-0567-99BF-F6BB-B9EE10A8BF27}"/>
              </a:ext>
            </a:extLst>
          </p:cNvPr>
          <p:cNvCxnSpPr>
            <a:stCxn id="149" idx="5"/>
            <a:endCxn id="154" idx="1"/>
          </p:cNvCxnSpPr>
          <p:nvPr/>
        </p:nvCxnSpPr>
        <p:spPr>
          <a:xfrm>
            <a:off x="4546787" y="3187673"/>
            <a:ext cx="962563" cy="763623"/>
          </a:xfrm>
          <a:prstGeom prst="line">
            <a:avLst/>
          </a:prstGeom>
          <a:noFill/>
          <a:ln w="12700" cap="flat" cmpd="sng" algn="ctr">
            <a:solidFill>
              <a:srgbClr val="282F39"/>
            </a:solidFill>
            <a:prstDash val="solid"/>
            <a:miter lim="800000"/>
          </a:ln>
          <a:effectLst/>
        </p:spPr>
      </p:cxnSp>
      <p:cxnSp>
        <p:nvCxnSpPr>
          <p:cNvPr id="158" name="Straight Connector 157">
            <a:extLst>
              <a:ext uri="{FF2B5EF4-FFF2-40B4-BE49-F238E27FC236}">
                <a16:creationId xmlns:a16="http://schemas.microsoft.com/office/drawing/2014/main" id="{DB14F1AA-D931-6B60-F0CB-675B14F90568}"/>
              </a:ext>
            </a:extLst>
          </p:cNvPr>
          <p:cNvCxnSpPr>
            <a:cxnSpLocks/>
            <a:stCxn id="152" idx="5"/>
            <a:endCxn id="149" idx="1"/>
          </p:cNvCxnSpPr>
          <p:nvPr/>
        </p:nvCxnSpPr>
        <p:spPr>
          <a:xfrm>
            <a:off x="3236991" y="1927464"/>
            <a:ext cx="390625" cy="341038"/>
          </a:xfrm>
          <a:prstGeom prst="line">
            <a:avLst/>
          </a:prstGeom>
          <a:noFill/>
          <a:ln w="12700" cap="flat" cmpd="sng" algn="ctr">
            <a:solidFill>
              <a:srgbClr val="282F39"/>
            </a:solidFill>
            <a:prstDash val="solid"/>
            <a:miter lim="800000"/>
          </a:ln>
          <a:effectLst/>
        </p:spPr>
      </p:cxnSp>
      <p:cxnSp>
        <p:nvCxnSpPr>
          <p:cNvPr id="159" name="Straight Connector 158">
            <a:extLst>
              <a:ext uri="{FF2B5EF4-FFF2-40B4-BE49-F238E27FC236}">
                <a16:creationId xmlns:a16="http://schemas.microsoft.com/office/drawing/2014/main" id="{91FBDEC6-0560-4042-5007-C58D34ECFC57}"/>
              </a:ext>
            </a:extLst>
          </p:cNvPr>
          <p:cNvCxnSpPr>
            <a:cxnSpLocks/>
            <a:stCxn id="153" idx="7"/>
            <a:endCxn id="149" idx="3"/>
          </p:cNvCxnSpPr>
          <p:nvPr/>
        </p:nvCxnSpPr>
        <p:spPr>
          <a:xfrm flipV="1">
            <a:off x="3138322" y="3187673"/>
            <a:ext cx="489294" cy="596005"/>
          </a:xfrm>
          <a:prstGeom prst="line">
            <a:avLst/>
          </a:prstGeom>
          <a:noFill/>
          <a:ln w="12700" cap="flat" cmpd="sng" algn="ctr">
            <a:solidFill>
              <a:srgbClr val="282F39"/>
            </a:solidFill>
            <a:prstDash val="solid"/>
            <a:miter lim="800000"/>
          </a:ln>
          <a:effectLst/>
        </p:spPr>
      </p:cxnSp>
      <p:sp>
        <p:nvSpPr>
          <p:cNvPr id="160" name="Oval 159">
            <a:extLst>
              <a:ext uri="{FF2B5EF4-FFF2-40B4-BE49-F238E27FC236}">
                <a16:creationId xmlns:a16="http://schemas.microsoft.com/office/drawing/2014/main" id="{0F700BA9-8210-F114-7796-CDD6B186F1F6}"/>
              </a:ext>
            </a:extLst>
          </p:cNvPr>
          <p:cNvSpPr>
            <a:spLocks noChangeAspect="1"/>
          </p:cNvSpPr>
          <p:nvPr/>
        </p:nvSpPr>
        <p:spPr>
          <a:xfrm>
            <a:off x="1009423" y="3147330"/>
            <a:ext cx="720000" cy="720000"/>
          </a:xfrm>
          <a:prstGeom prst="ellipse">
            <a:avLst/>
          </a:prstGeom>
          <a:solidFill>
            <a:srgbClr val="FC8E14"/>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1" name="Straight Connector 160">
            <a:extLst>
              <a:ext uri="{FF2B5EF4-FFF2-40B4-BE49-F238E27FC236}">
                <a16:creationId xmlns:a16="http://schemas.microsoft.com/office/drawing/2014/main" id="{F77B7DFB-9FF0-25EC-0C3C-51016E30B096}"/>
              </a:ext>
            </a:extLst>
          </p:cNvPr>
          <p:cNvCxnSpPr>
            <a:cxnSpLocks/>
            <a:stCxn id="160" idx="6"/>
            <a:endCxn id="149" idx="2"/>
          </p:cNvCxnSpPr>
          <p:nvPr/>
        </p:nvCxnSpPr>
        <p:spPr>
          <a:xfrm flipV="1">
            <a:off x="1729423" y="2728088"/>
            <a:ext cx="1707827" cy="779242"/>
          </a:xfrm>
          <a:prstGeom prst="line">
            <a:avLst/>
          </a:prstGeom>
          <a:noFill/>
          <a:ln w="12700" cap="flat" cmpd="sng" algn="ctr">
            <a:solidFill>
              <a:srgbClr val="282F39"/>
            </a:solidFill>
            <a:prstDash val="solid"/>
            <a:miter lim="800000"/>
          </a:ln>
          <a:effectLst/>
        </p:spPr>
      </p:cxnSp>
      <p:sp>
        <p:nvSpPr>
          <p:cNvPr id="162" name="Oval 161">
            <a:extLst>
              <a:ext uri="{FF2B5EF4-FFF2-40B4-BE49-F238E27FC236}">
                <a16:creationId xmlns:a16="http://schemas.microsoft.com/office/drawing/2014/main" id="{14115D6B-F614-F7D2-15F5-C1C1879C07CC}"/>
              </a:ext>
            </a:extLst>
          </p:cNvPr>
          <p:cNvSpPr>
            <a:spLocks noChangeAspect="1"/>
          </p:cNvSpPr>
          <p:nvPr/>
        </p:nvSpPr>
        <p:spPr>
          <a:xfrm>
            <a:off x="603707" y="1914633"/>
            <a:ext cx="720000" cy="720000"/>
          </a:xfrm>
          <a:prstGeom prst="ellipse">
            <a:avLst/>
          </a:prstGeom>
          <a:solidFill>
            <a:srgbClr val="C2C92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3" name="Straight Connector 162">
            <a:extLst>
              <a:ext uri="{FF2B5EF4-FFF2-40B4-BE49-F238E27FC236}">
                <a16:creationId xmlns:a16="http://schemas.microsoft.com/office/drawing/2014/main" id="{CC7C105A-E880-E456-AA95-F1F91D3D7E27}"/>
              </a:ext>
            </a:extLst>
          </p:cNvPr>
          <p:cNvCxnSpPr>
            <a:cxnSpLocks/>
            <a:stCxn id="162" idx="6"/>
            <a:endCxn id="149" idx="2"/>
          </p:cNvCxnSpPr>
          <p:nvPr/>
        </p:nvCxnSpPr>
        <p:spPr>
          <a:xfrm>
            <a:off x="1323707" y="2274633"/>
            <a:ext cx="2113543" cy="453455"/>
          </a:xfrm>
          <a:prstGeom prst="line">
            <a:avLst/>
          </a:prstGeom>
          <a:noFill/>
          <a:ln w="12700" cap="flat" cmpd="sng" algn="ctr">
            <a:solidFill>
              <a:srgbClr val="282F39"/>
            </a:solidFill>
            <a:prstDash val="solid"/>
            <a:miter lim="800000"/>
          </a:ln>
          <a:effectLst/>
        </p:spPr>
      </p:cxnSp>
      <p:sp>
        <p:nvSpPr>
          <p:cNvPr id="164" name="TextBox 163">
            <a:extLst>
              <a:ext uri="{FF2B5EF4-FFF2-40B4-BE49-F238E27FC236}">
                <a16:creationId xmlns:a16="http://schemas.microsoft.com/office/drawing/2014/main" id="{28C65348-EB92-655D-C4C4-C83E62EF4192}"/>
              </a:ext>
            </a:extLst>
          </p:cNvPr>
          <p:cNvSpPr txBox="1"/>
          <p:nvPr/>
        </p:nvSpPr>
        <p:spPr>
          <a:xfrm>
            <a:off x="3535901" y="2842520"/>
            <a:ext cx="1102601" cy="400110"/>
          </a:xfrm>
          <a:prstGeom prst="rect">
            <a:avLst/>
          </a:prstGeom>
          <a:noFill/>
        </p:spPr>
        <p:txBody>
          <a:bodyPr wrap="square" rtlCol="0">
            <a:spAutoFit/>
          </a:bodyPr>
          <a:lstStyle/>
          <a:p>
            <a:pPr algn="ctr">
              <a:buClrTx/>
              <a:buFontTx/>
              <a:buNone/>
              <a:defRPr/>
            </a:pPr>
            <a:r>
              <a:rPr lang="en-US" sz="2000" b="1" kern="1200" dirty="0">
                <a:solidFill>
                  <a:srgbClr val="FFFFFF"/>
                </a:solidFill>
                <a:latin typeface="Open Sans" panose="020B0606030504020204" pitchFamily="34" charset="0"/>
                <a:ea typeface="+mn-ea"/>
                <a:cs typeface="+mn-cs"/>
              </a:rPr>
              <a:t>NER</a:t>
            </a:r>
            <a:endParaRPr lang="en-GB" sz="2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0" name="TextBox 179">
            <a:extLst>
              <a:ext uri="{FF2B5EF4-FFF2-40B4-BE49-F238E27FC236}">
                <a16:creationId xmlns:a16="http://schemas.microsoft.com/office/drawing/2014/main" id="{2171A3FD-6267-4634-8AA3-5886A72B8CC7}"/>
              </a:ext>
            </a:extLst>
          </p:cNvPr>
          <p:cNvSpPr txBox="1"/>
          <p:nvPr/>
        </p:nvSpPr>
        <p:spPr>
          <a:xfrm>
            <a:off x="2592651" y="1701488"/>
            <a:ext cx="754891"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Name</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1" name="TextBox 180">
            <a:extLst>
              <a:ext uri="{FF2B5EF4-FFF2-40B4-BE49-F238E27FC236}">
                <a16:creationId xmlns:a16="http://schemas.microsoft.com/office/drawing/2014/main" id="{28ABDDB8-C6D8-4BAC-77E2-3163E9937694}"/>
              </a:ext>
            </a:extLst>
          </p:cNvPr>
          <p:cNvSpPr txBox="1"/>
          <p:nvPr/>
        </p:nvSpPr>
        <p:spPr>
          <a:xfrm>
            <a:off x="4734686" y="1597731"/>
            <a:ext cx="958494" cy="400110"/>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Work Experience</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2" name="TextBox 181">
            <a:extLst>
              <a:ext uri="{FF2B5EF4-FFF2-40B4-BE49-F238E27FC236}">
                <a16:creationId xmlns:a16="http://schemas.microsoft.com/office/drawing/2014/main" id="{0D5B6CE4-DB53-480E-69E2-D79B454B7188}"/>
              </a:ext>
            </a:extLst>
          </p:cNvPr>
          <p:cNvSpPr txBox="1"/>
          <p:nvPr/>
        </p:nvSpPr>
        <p:spPr>
          <a:xfrm>
            <a:off x="6642613" y="2159298"/>
            <a:ext cx="754891"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E-mail</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3" name="TextBox 182">
            <a:extLst>
              <a:ext uri="{FF2B5EF4-FFF2-40B4-BE49-F238E27FC236}">
                <a16:creationId xmlns:a16="http://schemas.microsoft.com/office/drawing/2014/main" id="{14C844DC-A530-6016-EDEE-A1D543BB8E96}"/>
              </a:ext>
            </a:extLst>
          </p:cNvPr>
          <p:cNvSpPr txBox="1"/>
          <p:nvPr/>
        </p:nvSpPr>
        <p:spPr>
          <a:xfrm>
            <a:off x="5421150" y="4359783"/>
            <a:ext cx="754891"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Degree</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4" name="TextBox 183">
            <a:extLst>
              <a:ext uri="{FF2B5EF4-FFF2-40B4-BE49-F238E27FC236}">
                <a16:creationId xmlns:a16="http://schemas.microsoft.com/office/drawing/2014/main" id="{4B7F35B0-6A57-FF29-6274-F8AE36166D90}"/>
              </a:ext>
            </a:extLst>
          </p:cNvPr>
          <p:cNvSpPr txBox="1"/>
          <p:nvPr/>
        </p:nvSpPr>
        <p:spPr>
          <a:xfrm>
            <a:off x="2432049" y="4183282"/>
            <a:ext cx="754891"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Skills</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5" name="TextBox 184">
            <a:extLst>
              <a:ext uri="{FF2B5EF4-FFF2-40B4-BE49-F238E27FC236}">
                <a16:creationId xmlns:a16="http://schemas.microsoft.com/office/drawing/2014/main" id="{A368CA91-87E8-3DBD-24C0-5F9929B32D26}"/>
              </a:ext>
            </a:extLst>
          </p:cNvPr>
          <p:cNvSpPr txBox="1"/>
          <p:nvPr/>
        </p:nvSpPr>
        <p:spPr>
          <a:xfrm>
            <a:off x="936288" y="3501292"/>
            <a:ext cx="860565" cy="215444"/>
          </a:xfrm>
          <a:prstGeom prst="rect">
            <a:avLst/>
          </a:prstGeom>
          <a:noFill/>
        </p:spPr>
        <p:txBody>
          <a:bodyPr wrap="square" rtlCol="0">
            <a:spAutoFit/>
          </a:bodyPr>
          <a:lstStyle/>
          <a:p>
            <a:pPr algn="ctr">
              <a:buClrTx/>
              <a:buFontTx/>
              <a:buNone/>
              <a:defRPr/>
            </a:pPr>
            <a:r>
              <a:rPr lang="en-US" sz="800" b="1" kern="1200" dirty="0">
                <a:solidFill>
                  <a:srgbClr val="FFFFFF"/>
                </a:solidFill>
                <a:latin typeface="Open Sans" panose="020B0606030504020204" pitchFamily="34" charset="0"/>
                <a:ea typeface="+mn-ea"/>
                <a:cs typeface="+mn-cs"/>
              </a:rPr>
              <a:t>Designation</a:t>
            </a:r>
            <a:endParaRPr lang="en-GB" sz="8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6" name="TextBox 185">
            <a:extLst>
              <a:ext uri="{FF2B5EF4-FFF2-40B4-BE49-F238E27FC236}">
                <a16:creationId xmlns:a16="http://schemas.microsoft.com/office/drawing/2014/main" id="{9331D57E-7D1D-3651-FB7B-5A5A0F235C95}"/>
              </a:ext>
            </a:extLst>
          </p:cNvPr>
          <p:cNvSpPr txBox="1"/>
          <p:nvPr/>
        </p:nvSpPr>
        <p:spPr>
          <a:xfrm>
            <a:off x="571144" y="2266322"/>
            <a:ext cx="754891"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Location</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87" name="Oval 186">
            <a:extLst>
              <a:ext uri="{FF2B5EF4-FFF2-40B4-BE49-F238E27FC236}">
                <a16:creationId xmlns:a16="http://schemas.microsoft.com/office/drawing/2014/main" id="{37FCB137-035E-D3E9-0C3A-A46D45E5426A}"/>
              </a:ext>
            </a:extLst>
          </p:cNvPr>
          <p:cNvSpPr/>
          <p:nvPr/>
        </p:nvSpPr>
        <p:spPr>
          <a:xfrm>
            <a:off x="6642613" y="2662261"/>
            <a:ext cx="907223" cy="907223"/>
          </a:xfrm>
          <a:prstGeom prst="ellipse">
            <a:avLst/>
          </a:prstGeom>
          <a:solidFill>
            <a:schemeClr val="tx2">
              <a:lumMod val="5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8" name="Straight Connector 187">
            <a:extLst>
              <a:ext uri="{FF2B5EF4-FFF2-40B4-BE49-F238E27FC236}">
                <a16:creationId xmlns:a16="http://schemas.microsoft.com/office/drawing/2014/main" id="{767D4D5B-FAA6-373D-9A36-37F70F6CA911}"/>
              </a:ext>
            </a:extLst>
          </p:cNvPr>
          <p:cNvCxnSpPr>
            <a:cxnSpLocks/>
            <a:stCxn id="149" idx="6"/>
            <a:endCxn id="187" idx="2"/>
          </p:cNvCxnSpPr>
          <p:nvPr/>
        </p:nvCxnSpPr>
        <p:spPr>
          <a:xfrm>
            <a:off x="4737153" y="2728088"/>
            <a:ext cx="1905460" cy="387785"/>
          </a:xfrm>
          <a:prstGeom prst="line">
            <a:avLst/>
          </a:prstGeom>
          <a:noFill/>
          <a:ln w="12700" cap="flat" cmpd="sng" algn="ctr">
            <a:solidFill>
              <a:srgbClr val="282F39"/>
            </a:solidFill>
            <a:prstDash val="solid"/>
            <a:miter lim="800000"/>
          </a:ln>
          <a:effectLst/>
        </p:spPr>
      </p:cxnSp>
      <p:sp>
        <p:nvSpPr>
          <p:cNvPr id="189" name="TextBox 188">
            <a:extLst>
              <a:ext uri="{FF2B5EF4-FFF2-40B4-BE49-F238E27FC236}">
                <a16:creationId xmlns:a16="http://schemas.microsoft.com/office/drawing/2014/main" id="{F57F43B2-1F68-E142-3986-929A38AEE79B}"/>
              </a:ext>
            </a:extLst>
          </p:cNvPr>
          <p:cNvSpPr txBox="1"/>
          <p:nvPr/>
        </p:nvSpPr>
        <p:spPr>
          <a:xfrm>
            <a:off x="6667689" y="3170648"/>
            <a:ext cx="868293" cy="246221"/>
          </a:xfrm>
          <a:prstGeom prst="rect">
            <a:avLst/>
          </a:prstGeom>
          <a:noFill/>
        </p:spPr>
        <p:txBody>
          <a:bodyPr wrap="square" rtlCol="0">
            <a:spAutoFit/>
          </a:bodyPr>
          <a:lstStyle/>
          <a:p>
            <a:pPr algn="ctr">
              <a:buClrTx/>
              <a:buFontTx/>
              <a:buNone/>
              <a:defRPr/>
            </a:pPr>
            <a:r>
              <a:rPr lang="en-US" sz="1000" b="1" kern="1200" dirty="0">
                <a:solidFill>
                  <a:srgbClr val="FFFFFF"/>
                </a:solidFill>
                <a:latin typeface="Open Sans" panose="020B0606030504020204" pitchFamily="34" charset="0"/>
                <a:ea typeface="+mn-ea"/>
                <a:cs typeface="+mn-cs"/>
              </a:rPr>
              <a:t>Education</a:t>
            </a:r>
            <a:endParaRPr lang="en-GB" sz="1000" b="1" kern="1200" dirty="0">
              <a:solidFill>
                <a:srgbClr val="FFFFFF"/>
              </a:solidFill>
              <a:latin typeface="Noto Sans" panose="020B0502040504020204" pitchFamily="34"/>
              <a:ea typeface="Noto Sans" panose="020B0502040504020204" pitchFamily="34"/>
              <a:cs typeface="Noto Sans" panose="020B0502040504020204" pitchFamily="34"/>
            </a:endParaRPr>
          </a:p>
        </p:txBody>
      </p:sp>
      <p:pic>
        <p:nvPicPr>
          <p:cNvPr id="192" name="Picture 191">
            <a:extLst>
              <a:ext uri="{FF2B5EF4-FFF2-40B4-BE49-F238E27FC236}">
                <a16:creationId xmlns:a16="http://schemas.microsoft.com/office/drawing/2014/main" id="{0A6E4BEC-D2A6-AF9A-CE36-3BE711C1F692}"/>
              </a:ext>
            </a:extLst>
          </p:cNvPr>
          <p:cNvPicPr>
            <a:picLocks noChangeAspect="1"/>
          </p:cNvPicPr>
          <p:nvPr/>
        </p:nvPicPr>
        <p:blipFill>
          <a:blip r:embed="rId9">
            <a:extLst>
              <a:ext uri="{BEBA8EAE-BF5A-486C-A8C5-ECC9F3942E4B}">
                <a14:imgProps xmlns:a14="http://schemas.microsoft.com/office/drawing/2010/main">
                  <a14:imgLayer r:embed="rId10">
                    <a14:imgEffect>
                      <a14:artisticPhotocopy trans="0"/>
                    </a14:imgEffect>
                  </a14:imgLayer>
                </a14:imgProps>
              </a:ext>
            </a:extLst>
          </a:blip>
          <a:stretch>
            <a:fillRect/>
          </a:stretch>
        </p:blipFill>
        <p:spPr>
          <a:xfrm>
            <a:off x="819707" y="1980481"/>
            <a:ext cx="288000" cy="288000"/>
          </a:xfrm>
          <a:prstGeom prst="rect">
            <a:avLst/>
          </a:prstGeom>
        </p:spPr>
      </p:pic>
      <p:pic>
        <p:nvPicPr>
          <p:cNvPr id="194" name="Picture 193">
            <a:extLst>
              <a:ext uri="{FF2B5EF4-FFF2-40B4-BE49-F238E27FC236}">
                <a16:creationId xmlns:a16="http://schemas.microsoft.com/office/drawing/2014/main" id="{053BE0D5-F34F-28E3-763D-495A23758107}"/>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trans="0"/>
                    </a14:imgEffect>
                  </a14:imgLayer>
                </a14:imgProps>
              </a:ext>
            </a:extLst>
          </a:blip>
          <a:srcRect/>
          <a:stretch/>
        </p:blipFill>
        <p:spPr>
          <a:xfrm>
            <a:off x="1202565" y="3205984"/>
            <a:ext cx="324000" cy="324000"/>
          </a:xfrm>
          <a:prstGeom prst="rect">
            <a:avLst/>
          </a:prstGeom>
        </p:spPr>
      </p:pic>
      <p:pic>
        <p:nvPicPr>
          <p:cNvPr id="196" name="Picture 195">
            <a:extLst>
              <a:ext uri="{FF2B5EF4-FFF2-40B4-BE49-F238E27FC236}">
                <a16:creationId xmlns:a16="http://schemas.microsoft.com/office/drawing/2014/main" id="{47708973-2642-2825-3969-DB7F993455FA}"/>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trans="0"/>
                    </a14:imgEffect>
                  </a14:imgLayer>
                </a14:imgProps>
              </a:ext>
            </a:extLst>
          </a:blip>
          <a:stretch>
            <a:fillRect/>
          </a:stretch>
        </p:blipFill>
        <p:spPr>
          <a:xfrm>
            <a:off x="2628666" y="3832695"/>
            <a:ext cx="360000" cy="360000"/>
          </a:xfrm>
          <a:prstGeom prst="rect">
            <a:avLst/>
          </a:prstGeom>
        </p:spPr>
      </p:pic>
      <p:pic>
        <p:nvPicPr>
          <p:cNvPr id="198" name="Picture 197">
            <a:extLst>
              <a:ext uri="{FF2B5EF4-FFF2-40B4-BE49-F238E27FC236}">
                <a16:creationId xmlns:a16="http://schemas.microsoft.com/office/drawing/2014/main" id="{5702BC90-8D02-C17D-6755-E86DF029ADCC}"/>
              </a:ext>
            </a:extLst>
          </p:cNvPr>
          <p:cNvPicPr>
            <a:picLocks noChangeAspect="1"/>
          </p:cNvPicPr>
          <p:nvPr/>
        </p:nvPicPr>
        <p:blipFill>
          <a:blip r:embed="rId15">
            <a:extLst>
              <a:ext uri="{BEBA8EAE-BF5A-486C-A8C5-ECC9F3942E4B}">
                <a14:imgProps xmlns:a14="http://schemas.microsoft.com/office/drawing/2010/main">
                  <a14:imgLayer r:embed="rId16">
                    <a14:imgEffect>
                      <a14:artisticPhotocopy trans="0"/>
                    </a14:imgEffect>
                  </a14:imgLayer>
                </a14:imgProps>
              </a:ext>
            </a:extLst>
          </a:blip>
          <a:stretch>
            <a:fillRect/>
          </a:stretch>
        </p:blipFill>
        <p:spPr>
          <a:xfrm>
            <a:off x="5628558" y="4010209"/>
            <a:ext cx="360000" cy="360000"/>
          </a:xfrm>
          <a:prstGeom prst="rect">
            <a:avLst/>
          </a:prstGeom>
        </p:spPr>
      </p:pic>
      <p:pic>
        <p:nvPicPr>
          <p:cNvPr id="200" name="Picture 199">
            <a:extLst>
              <a:ext uri="{FF2B5EF4-FFF2-40B4-BE49-F238E27FC236}">
                <a16:creationId xmlns:a16="http://schemas.microsoft.com/office/drawing/2014/main" id="{5A802051-6227-F5EF-9AEA-AF8A2DAC4A01}"/>
              </a:ext>
            </a:extLst>
          </p:cNvPr>
          <p:cNvPicPr>
            <a:picLocks noChangeAspect="1"/>
          </p:cNvPicPr>
          <p:nvPr/>
        </p:nvPicPr>
        <p:blipFill>
          <a:blip r:embed="rId17">
            <a:extLst>
              <a:ext uri="{BEBA8EAE-BF5A-486C-A8C5-ECC9F3942E4B}">
                <a14:imgProps xmlns:a14="http://schemas.microsoft.com/office/drawing/2010/main">
                  <a14:imgLayer r:embed="rId18">
                    <a14:imgEffect>
                      <a14:artisticPhotocopy trans="0"/>
                    </a14:imgEffect>
                  </a14:imgLayer>
                </a14:imgProps>
              </a:ext>
            </a:extLst>
          </a:blip>
          <a:stretch>
            <a:fillRect/>
          </a:stretch>
        </p:blipFill>
        <p:spPr>
          <a:xfrm>
            <a:off x="6916224" y="2804422"/>
            <a:ext cx="360000" cy="360000"/>
          </a:xfrm>
          <a:prstGeom prst="rect">
            <a:avLst/>
          </a:prstGeom>
        </p:spPr>
      </p:pic>
      <p:pic>
        <p:nvPicPr>
          <p:cNvPr id="202" name="Picture 201">
            <a:extLst>
              <a:ext uri="{FF2B5EF4-FFF2-40B4-BE49-F238E27FC236}">
                <a16:creationId xmlns:a16="http://schemas.microsoft.com/office/drawing/2014/main" id="{EE152D4F-7979-A92A-33CF-51738716EA88}"/>
              </a:ext>
            </a:extLst>
          </p:cNvPr>
          <p:cNvPicPr>
            <a:picLocks noChangeAspect="1"/>
          </p:cNvPicPr>
          <p:nvPr/>
        </p:nvPicPr>
        <p:blipFill>
          <a:blip r:embed="rId19">
            <a:extLst>
              <a:ext uri="{BEBA8EAE-BF5A-486C-A8C5-ECC9F3942E4B}">
                <a14:imgProps xmlns:a14="http://schemas.microsoft.com/office/drawing/2010/main">
                  <a14:imgLayer r:embed="rId20">
                    <a14:imgEffect>
                      <a14:artisticPhotocopy trans="0"/>
                    </a14:imgEffect>
                  </a14:imgLayer>
                </a14:imgProps>
              </a:ext>
            </a:extLst>
          </a:blip>
          <a:stretch>
            <a:fillRect/>
          </a:stretch>
        </p:blipFill>
        <p:spPr>
          <a:xfrm>
            <a:off x="5028068" y="1254364"/>
            <a:ext cx="360000" cy="360000"/>
          </a:xfrm>
          <a:prstGeom prst="rect">
            <a:avLst/>
          </a:prstGeom>
        </p:spPr>
      </p:pic>
      <p:pic>
        <p:nvPicPr>
          <p:cNvPr id="204" name="Picture 203">
            <a:extLst>
              <a:ext uri="{FF2B5EF4-FFF2-40B4-BE49-F238E27FC236}">
                <a16:creationId xmlns:a16="http://schemas.microsoft.com/office/drawing/2014/main" id="{8BB0B12D-67E5-5431-7C47-D9640862757A}"/>
              </a:ext>
            </a:extLst>
          </p:cNvPr>
          <p:cNvPicPr>
            <a:picLocks noChangeAspect="1"/>
          </p:cNvPicPr>
          <p:nvPr/>
        </p:nvPicPr>
        <p:blipFill>
          <a:blip r:embed="rId21">
            <a:extLst>
              <a:ext uri="{BEBA8EAE-BF5A-486C-A8C5-ECC9F3942E4B}">
                <a14:imgProps xmlns:a14="http://schemas.microsoft.com/office/drawing/2010/main">
                  <a14:imgLayer r:embed="rId22">
                    <a14:imgEffect>
                      <a14:artisticPhotocopy trans="0"/>
                    </a14:imgEffect>
                  </a14:imgLayer>
                </a14:imgProps>
              </a:ext>
            </a:extLst>
          </a:blip>
          <a:stretch>
            <a:fillRect/>
          </a:stretch>
        </p:blipFill>
        <p:spPr>
          <a:xfrm>
            <a:off x="2788673" y="1401985"/>
            <a:ext cx="360000" cy="360000"/>
          </a:xfrm>
          <a:prstGeom prst="rect">
            <a:avLst/>
          </a:prstGeom>
        </p:spPr>
      </p:pic>
      <p:pic>
        <p:nvPicPr>
          <p:cNvPr id="206" name="Picture 205">
            <a:extLst>
              <a:ext uri="{FF2B5EF4-FFF2-40B4-BE49-F238E27FC236}">
                <a16:creationId xmlns:a16="http://schemas.microsoft.com/office/drawing/2014/main" id="{8E5A8885-FFA1-3E43-2DAA-89C756B1C113}"/>
              </a:ext>
            </a:extLst>
          </p:cNvPr>
          <p:cNvPicPr>
            <a:picLocks noChangeAspect="1"/>
          </p:cNvPicPr>
          <p:nvPr/>
        </p:nvPicPr>
        <p:blipFill>
          <a:blip r:embed="rId23">
            <a:extLst>
              <a:ext uri="{BEBA8EAE-BF5A-486C-A8C5-ECC9F3942E4B}">
                <a14:imgProps xmlns:a14="http://schemas.microsoft.com/office/drawing/2010/main">
                  <a14:imgLayer r:embed="rId24">
                    <a14:imgEffect>
                      <a14:artisticPhotocopy trans="0"/>
                    </a14:imgEffect>
                  </a14:imgLayer>
                </a14:imgProps>
              </a:ext>
            </a:extLst>
          </a:blip>
          <a:stretch>
            <a:fillRect/>
          </a:stretch>
        </p:blipFill>
        <p:spPr>
          <a:xfrm>
            <a:off x="6848485" y="1874832"/>
            <a:ext cx="360000" cy="360000"/>
          </a:xfrm>
          <a:prstGeom prst="rect">
            <a:avLst/>
          </a:prstGeom>
        </p:spPr>
      </p:pic>
      <p:pic>
        <p:nvPicPr>
          <p:cNvPr id="208" name="Picture 207">
            <a:extLst>
              <a:ext uri="{FF2B5EF4-FFF2-40B4-BE49-F238E27FC236}">
                <a16:creationId xmlns:a16="http://schemas.microsoft.com/office/drawing/2014/main" id="{FADD9670-725F-F7D2-EA0A-D4618C94CBA2}"/>
              </a:ext>
            </a:extLst>
          </p:cNvPr>
          <p:cNvPicPr>
            <a:picLocks noChangeAspect="1"/>
          </p:cNvPicPr>
          <p:nvPr/>
        </p:nvPicPr>
        <p:blipFill>
          <a:blip r:embed="rId25">
            <a:extLst>
              <a:ext uri="{BEBA8EAE-BF5A-486C-A8C5-ECC9F3942E4B}">
                <a14:imgProps xmlns:a14="http://schemas.microsoft.com/office/drawing/2010/main">
                  <a14:imgLayer r:embed="rId26">
                    <a14:imgEffect>
                      <a14:artisticPhotocopy trans="0"/>
                    </a14:imgEffect>
                  </a14:imgLayer>
                </a14:imgProps>
              </a:ext>
            </a:extLst>
          </a:blip>
          <a:stretch>
            <a:fillRect/>
          </a:stretch>
        </p:blipFill>
        <p:spPr>
          <a:xfrm>
            <a:off x="3776636" y="2269695"/>
            <a:ext cx="540000" cy="540000"/>
          </a:xfrm>
          <a:prstGeom prst="rect">
            <a:avLst/>
          </a:prstGeom>
        </p:spPr>
      </p:pic>
    </p:spTree>
    <p:extLst>
      <p:ext uri="{BB962C8B-B14F-4D97-AF65-F5344CB8AC3E}">
        <p14:creationId xmlns:p14="http://schemas.microsoft.com/office/powerpoint/2010/main" val="1451565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r>
              <a:rPr lang="en" sz="3600" dirty="0">
                <a:solidFill>
                  <a:schemeClr val="accent1">
                    <a:lumMod val="75000"/>
                  </a:schemeClr>
                </a:solidFill>
                <a:latin typeface="+mj-lt"/>
              </a:rPr>
              <a:t>WHY SpaCy FRAMEWORK?</a:t>
            </a:r>
            <a:endParaRPr sz="3600" dirty="0">
              <a:solidFill>
                <a:schemeClr val="accent1">
                  <a:lumMod val="75000"/>
                </a:schemeClr>
              </a:solidFill>
              <a:latin typeface="+mj-lt"/>
            </a:endParaRPr>
          </a:p>
        </p:txBody>
      </p:sp>
      <p:sp>
        <p:nvSpPr>
          <p:cNvPr id="166" name="Google Shape;166;p2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7" name="Picture 6">
            <a:extLst>
              <a:ext uri="{FF2B5EF4-FFF2-40B4-BE49-F238E27FC236}">
                <a16:creationId xmlns:a16="http://schemas.microsoft.com/office/drawing/2014/main" id="{16677304-7914-A4C4-0C98-3621F32E94AE}"/>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0"/>
                    </a14:imgEffect>
                  </a14:imgLayer>
                </a14:imgProps>
              </a:ext>
            </a:extLst>
          </a:blip>
          <a:stretch>
            <a:fillRect/>
          </a:stretch>
        </p:blipFill>
        <p:spPr>
          <a:xfrm>
            <a:off x="5426065" y="3347880"/>
            <a:ext cx="396000" cy="396000"/>
          </a:xfrm>
          <a:prstGeom prst="rect">
            <a:avLst/>
          </a:prstGeom>
        </p:spPr>
      </p:pic>
      <p:pic>
        <p:nvPicPr>
          <p:cNvPr id="9" name="Picture 8">
            <a:extLst>
              <a:ext uri="{FF2B5EF4-FFF2-40B4-BE49-F238E27FC236}">
                <a16:creationId xmlns:a16="http://schemas.microsoft.com/office/drawing/2014/main" id="{C51BE67A-2B6E-B1A8-B2AE-63300C2205D4}"/>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trans="0"/>
                    </a14:imgEffect>
                  </a14:imgLayer>
                </a14:imgProps>
              </a:ext>
            </a:extLst>
          </a:blip>
          <a:srcRect/>
          <a:stretch/>
        </p:blipFill>
        <p:spPr>
          <a:xfrm>
            <a:off x="3071886" y="3365880"/>
            <a:ext cx="396000" cy="396000"/>
          </a:xfrm>
          <a:prstGeom prst="rect">
            <a:avLst/>
          </a:prstGeom>
        </p:spPr>
      </p:pic>
      <p:pic>
        <p:nvPicPr>
          <p:cNvPr id="11" name="Picture 10">
            <a:extLst>
              <a:ext uri="{FF2B5EF4-FFF2-40B4-BE49-F238E27FC236}">
                <a16:creationId xmlns:a16="http://schemas.microsoft.com/office/drawing/2014/main" id="{7A08847C-41FE-8845-639A-07B99955AC68}"/>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trans="0"/>
                    </a14:imgEffect>
                  </a14:imgLayer>
                </a14:imgProps>
              </a:ext>
            </a:extLst>
          </a:blip>
          <a:stretch>
            <a:fillRect/>
          </a:stretch>
        </p:blipFill>
        <p:spPr>
          <a:xfrm>
            <a:off x="4915012" y="1854050"/>
            <a:ext cx="396000" cy="396000"/>
          </a:xfrm>
          <a:prstGeom prst="rect">
            <a:avLst/>
          </a:prstGeom>
        </p:spPr>
      </p:pic>
      <p:sp>
        <p:nvSpPr>
          <p:cNvPr id="19" name="Google Shape;167;p23">
            <a:extLst>
              <a:ext uri="{FF2B5EF4-FFF2-40B4-BE49-F238E27FC236}">
                <a16:creationId xmlns:a16="http://schemas.microsoft.com/office/drawing/2014/main" id="{66528AE4-6F33-69DA-64A6-D41EBFC69789}"/>
              </a:ext>
            </a:extLst>
          </p:cNvPr>
          <p:cNvSpPr/>
          <p:nvPr/>
        </p:nvSpPr>
        <p:spPr>
          <a:xfrm rot="10800000" flipV="1">
            <a:off x="3905982" y="2287732"/>
            <a:ext cx="1323418" cy="1320838"/>
          </a:xfrm>
          <a:prstGeom prst="ellipse">
            <a:avLst/>
          </a:prstGeom>
          <a:solidFill>
            <a:srgbClr val="F0F2F3"/>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002060"/>
                </a:solidFill>
                <a:effectLst/>
                <a:uLnTx/>
                <a:uFillTx/>
              </a:rPr>
              <a:t>SpaCy</a:t>
            </a:r>
          </a:p>
        </p:txBody>
      </p:sp>
      <p:grpSp>
        <p:nvGrpSpPr>
          <p:cNvPr id="20" name="Google Shape;168;p23">
            <a:extLst>
              <a:ext uri="{FF2B5EF4-FFF2-40B4-BE49-F238E27FC236}">
                <a16:creationId xmlns:a16="http://schemas.microsoft.com/office/drawing/2014/main" id="{B27922A3-3F22-3E37-D206-C6FBE5659921}"/>
              </a:ext>
            </a:extLst>
          </p:cNvPr>
          <p:cNvGrpSpPr/>
          <p:nvPr/>
        </p:nvGrpSpPr>
        <p:grpSpPr>
          <a:xfrm>
            <a:off x="4793693" y="1958308"/>
            <a:ext cx="1577952" cy="3184127"/>
            <a:chOff x="4793693" y="1577308"/>
            <a:chExt cx="1577952" cy="3184127"/>
          </a:xfrm>
        </p:grpSpPr>
        <p:sp>
          <p:nvSpPr>
            <p:cNvPr id="21" name="Google Shape;169;p23">
              <a:extLst>
                <a:ext uri="{FF2B5EF4-FFF2-40B4-BE49-F238E27FC236}">
                  <a16:creationId xmlns:a16="http://schemas.microsoft.com/office/drawing/2014/main" id="{4FEF35EF-AC99-DB79-929E-AE3032F2F1E6}"/>
                </a:ext>
              </a:extLst>
            </p:cNvPr>
            <p:cNvSpPr/>
            <p:nvPr/>
          </p:nvSpPr>
          <p:spPr>
            <a:xfrm rot="-3280088">
              <a:off x="4136321" y="2563569"/>
              <a:ext cx="3184127" cy="1211606"/>
            </a:xfrm>
            <a:custGeom>
              <a:avLst/>
              <a:gdLst/>
              <a:ahLst/>
              <a:cxnLst/>
              <a:rect l="l" t="t" r="r" b="b"/>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FF9367"/>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70;p23">
              <a:extLst>
                <a:ext uri="{FF2B5EF4-FFF2-40B4-BE49-F238E27FC236}">
                  <a16:creationId xmlns:a16="http://schemas.microsoft.com/office/drawing/2014/main" id="{C46260AD-4818-693C-080A-540E1059EE2B}"/>
                </a:ext>
              </a:extLst>
            </p:cNvPr>
            <p:cNvSpPr/>
            <p:nvPr/>
          </p:nvSpPr>
          <p:spPr>
            <a:xfrm rot="-3280088">
              <a:off x="4100923" y="2460157"/>
              <a:ext cx="2729637" cy="1205146"/>
            </a:xfrm>
            <a:custGeom>
              <a:avLst/>
              <a:gdLst/>
              <a:ahLst/>
              <a:cxnLst/>
              <a:rect l="l" t="t" r="r" b="b"/>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EE242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71;p23">
              <a:extLst>
                <a:ext uri="{FF2B5EF4-FFF2-40B4-BE49-F238E27FC236}">
                  <a16:creationId xmlns:a16="http://schemas.microsoft.com/office/drawing/2014/main" id="{93BC3DA0-9D0B-3E5D-8357-9223E6D4788E}"/>
                </a:ext>
              </a:extLst>
            </p:cNvPr>
            <p:cNvSpPr txBox="1"/>
            <p:nvPr/>
          </p:nvSpPr>
          <p:spPr>
            <a:xfrm rot="10800000" flipV="1">
              <a:off x="4793693" y="3021628"/>
              <a:ext cx="1577952" cy="563236"/>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600" b="1" i="0" u="none" strike="noStrike" kern="0" cap="none" spc="0" normalizeH="0" baseline="0" noProof="0" dirty="0">
                  <a:ln>
                    <a:noFill/>
                  </a:ln>
                  <a:solidFill>
                    <a:srgbClr val="FFFFFF"/>
                  </a:solidFill>
                  <a:effectLst/>
                  <a:uLnTx/>
                  <a:uFillTx/>
                  <a:latin typeface="DM Sans"/>
                  <a:ea typeface="DM Sans"/>
                  <a:cs typeface="DM Sans"/>
                  <a:sym typeface="DM Sans"/>
                </a:rPr>
                <a:t>SPEED</a:t>
              </a:r>
              <a:endParaRPr kumimoji="0" lang="en-CA" sz="1400" b="1" i="0" u="none" strike="noStrike" kern="0" cap="none" spc="0" normalizeH="0" baseline="0" noProof="0" dirty="0">
                <a:ln>
                  <a:noFill/>
                </a:ln>
                <a:solidFill>
                  <a:srgbClr val="FFFFFF"/>
                </a:solidFill>
                <a:effectLst/>
                <a:uLnTx/>
                <a:uFillTx/>
                <a:latin typeface="DM Sans"/>
                <a:ea typeface="DM Sans"/>
                <a:cs typeface="DM Sans"/>
                <a:sym typeface="DM Sans"/>
              </a:endParaRPr>
            </a:p>
          </p:txBody>
        </p:sp>
      </p:grpSp>
      <p:grpSp>
        <p:nvGrpSpPr>
          <p:cNvPr id="24" name="Google Shape;172;p23">
            <a:extLst>
              <a:ext uri="{FF2B5EF4-FFF2-40B4-BE49-F238E27FC236}">
                <a16:creationId xmlns:a16="http://schemas.microsoft.com/office/drawing/2014/main" id="{4120C507-808E-A239-925A-A50D33CD1994}"/>
              </a:ext>
            </a:extLst>
          </p:cNvPr>
          <p:cNvGrpSpPr/>
          <p:nvPr/>
        </p:nvGrpSpPr>
        <p:grpSpPr>
          <a:xfrm>
            <a:off x="3261580" y="826943"/>
            <a:ext cx="2485879" cy="2188366"/>
            <a:chOff x="3261580" y="445943"/>
            <a:chExt cx="2485879" cy="2188366"/>
          </a:xfrm>
        </p:grpSpPr>
        <p:sp>
          <p:nvSpPr>
            <p:cNvPr id="25" name="Google Shape;173;p23">
              <a:extLst>
                <a:ext uri="{FF2B5EF4-FFF2-40B4-BE49-F238E27FC236}">
                  <a16:creationId xmlns:a16="http://schemas.microsoft.com/office/drawing/2014/main" id="{9E901836-C27C-2675-75A2-9316F3E8ED77}"/>
                </a:ext>
              </a:extLst>
            </p:cNvPr>
            <p:cNvSpPr/>
            <p:nvPr/>
          </p:nvSpPr>
          <p:spPr>
            <a:xfrm rot="-3280089">
              <a:off x="3410337" y="297186"/>
              <a:ext cx="2188366" cy="2485879"/>
            </a:xfrm>
            <a:custGeom>
              <a:avLst/>
              <a:gdLst/>
              <a:ahLst/>
              <a:cxnLst/>
              <a:rect l="l" t="t" r="r" b="b"/>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05B3F1"/>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74;p23">
              <a:extLst>
                <a:ext uri="{FF2B5EF4-FFF2-40B4-BE49-F238E27FC236}">
                  <a16:creationId xmlns:a16="http://schemas.microsoft.com/office/drawing/2014/main" id="{3A7DF06F-7C18-47AC-EFF8-A3E55C6BAB0E}"/>
                </a:ext>
              </a:extLst>
            </p:cNvPr>
            <p:cNvSpPr/>
            <p:nvPr/>
          </p:nvSpPr>
          <p:spPr>
            <a:xfrm rot="-3280088">
              <a:off x="3667674" y="581521"/>
              <a:ext cx="1790169" cy="2186080"/>
            </a:xfrm>
            <a:custGeom>
              <a:avLst/>
              <a:gdLst/>
              <a:ahLst/>
              <a:cxnLst/>
              <a:rect l="l" t="t" r="r" b="b"/>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073BB"/>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75;p23">
              <a:extLst>
                <a:ext uri="{FF2B5EF4-FFF2-40B4-BE49-F238E27FC236}">
                  <a16:creationId xmlns:a16="http://schemas.microsoft.com/office/drawing/2014/main" id="{13B995BA-59C0-01E1-C40F-F422CE8174C0}"/>
                </a:ext>
              </a:extLst>
            </p:cNvPr>
            <p:cNvSpPr txBox="1"/>
            <p:nvPr/>
          </p:nvSpPr>
          <p:spPr>
            <a:xfrm>
              <a:off x="3573695" y="1214030"/>
              <a:ext cx="1578000" cy="563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600" b="1" i="0" u="none" strike="noStrike" kern="0" cap="none" spc="0" normalizeH="0" baseline="0" noProof="0" dirty="0">
                  <a:ln>
                    <a:noFill/>
                  </a:ln>
                  <a:solidFill>
                    <a:srgbClr val="FFFFFF"/>
                  </a:solidFill>
                  <a:effectLst/>
                  <a:uLnTx/>
                  <a:uFillTx/>
                  <a:latin typeface="DM Sans"/>
                  <a:ea typeface="DM Sans"/>
                  <a:cs typeface="DM Sans"/>
                  <a:sym typeface="DM Sans"/>
                </a:rPr>
                <a:t>PRE-TRAINED MODELS</a:t>
              </a:r>
            </a:p>
          </p:txBody>
        </p:sp>
      </p:grpSp>
      <p:grpSp>
        <p:nvGrpSpPr>
          <p:cNvPr id="28" name="Google Shape;176;p23">
            <a:extLst>
              <a:ext uri="{FF2B5EF4-FFF2-40B4-BE49-F238E27FC236}">
                <a16:creationId xmlns:a16="http://schemas.microsoft.com/office/drawing/2014/main" id="{C8859163-F328-1BDE-244E-B86DDB65758A}"/>
              </a:ext>
            </a:extLst>
          </p:cNvPr>
          <p:cNvGrpSpPr/>
          <p:nvPr/>
        </p:nvGrpSpPr>
        <p:grpSpPr>
          <a:xfrm>
            <a:off x="2149241" y="2658037"/>
            <a:ext cx="3045726" cy="1798861"/>
            <a:chOff x="2149241" y="2277037"/>
            <a:chExt cx="3045726" cy="1798861"/>
          </a:xfrm>
        </p:grpSpPr>
        <p:sp>
          <p:nvSpPr>
            <p:cNvPr id="29" name="Google Shape;177;p23">
              <a:extLst>
                <a:ext uri="{FF2B5EF4-FFF2-40B4-BE49-F238E27FC236}">
                  <a16:creationId xmlns:a16="http://schemas.microsoft.com/office/drawing/2014/main" id="{C7844D25-A45B-D33A-1774-5B071512AEA9}"/>
                </a:ext>
              </a:extLst>
            </p:cNvPr>
            <p:cNvSpPr/>
            <p:nvPr/>
          </p:nvSpPr>
          <p:spPr>
            <a:xfrm rot="-3280088">
              <a:off x="2859669" y="1740600"/>
              <a:ext cx="1624870" cy="3045726"/>
            </a:xfrm>
            <a:custGeom>
              <a:avLst/>
              <a:gdLst/>
              <a:ahLst/>
              <a:cxnLst/>
              <a:rect l="l" t="t" r="r" b="b"/>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B8DD6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78;p23">
              <a:extLst>
                <a:ext uri="{FF2B5EF4-FFF2-40B4-BE49-F238E27FC236}">
                  <a16:creationId xmlns:a16="http://schemas.microsoft.com/office/drawing/2014/main" id="{6219A8EF-BD35-73E8-3414-346052813E60}"/>
                </a:ext>
              </a:extLst>
            </p:cNvPr>
            <p:cNvSpPr/>
            <p:nvPr/>
          </p:nvSpPr>
          <p:spPr>
            <a:xfrm rot="18319911">
              <a:off x="3037225" y="1789647"/>
              <a:ext cx="1575644" cy="2550423"/>
            </a:xfrm>
            <a:custGeom>
              <a:avLst/>
              <a:gdLst/>
              <a:ahLst/>
              <a:cxnLst/>
              <a:rect l="l" t="t" r="r" b="b"/>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78B329"/>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79;p23">
              <a:extLst>
                <a:ext uri="{FF2B5EF4-FFF2-40B4-BE49-F238E27FC236}">
                  <a16:creationId xmlns:a16="http://schemas.microsoft.com/office/drawing/2014/main" id="{82E470E3-7819-A8B1-AB91-8FCD455B3B4F}"/>
                </a:ext>
              </a:extLst>
            </p:cNvPr>
            <p:cNvSpPr txBox="1"/>
            <p:nvPr/>
          </p:nvSpPr>
          <p:spPr>
            <a:xfrm rot="10800000" flipH="1" flipV="1">
              <a:off x="2827671" y="3169372"/>
              <a:ext cx="1872000" cy="56310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600" b="1" i="0" u="none" strike="noStrike" kern="0" cap="none" spc="0" normalizeH="0" baseline="0" noProof="0" dirty="0">
                  <a:ln>
                    <a:noFill/>
                  </a:ln>
                  <a:solidFill>
                    <a:srgbClr val="FFFFFF"/>
                  </a:solidFill>
                  <a:effectLst/>
                  <a:uLnTx/>
                  <a:uFillTx/>
                  <a:latin typeface="DM Sans"/>
                  <a:ea typeface="DM Sans"/>
                  <a:cs typeface="DM Sans"/>
                  <a:sym typeface="DM Sans"/>
                </a:rPr>
                <a:t>CUSTOM-IZATION</a:t>
              </a:r>
            </a:p>
          </p:txBody>
        </p:sp>
      </p:grpSp>
      <p:pic>
        <p:nvPicPr>
          <p:cNvPr id="32" name="Picture 31">
            <a:extLst>
              <a:ext uri="{FF2B5EF4-FFF2-40B4-BE49-F238E27FC236}">
                <a16:creationId xmlns:a16="http://schemas.microsoft.com/office/drawing/2014/main" id="{E3D99692-392D-BB52-9DC9-FBC8BE6C0051}"/>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trans="0"/>
                    </a14:imgEffect>
                  </a14:imgLayer>
                </a14:imgProps>
              </a:ext>
            </a:extLst>
          </a:blip>
          <a:srcRect/>
          <a:stretch/>
        </p:blipFill>
        <p:spPr>
          <a:xfrm>
            <a:off x="3239286" y="2983551"/>
            <a:ext cx="540000" cy="540000"/>
          </a:xfrm>
          <a:prstGeom prst="rect">
            <a:avLst/>
          </a:prstGeom>
        </p:spPr>
      </p:pic>
      <p:pic>
        <p:nvPicPr>
          <p:cNvPr id="33" name="Picture 32">
            <a:extLst>
              <a:ext uri="{FF2B5EF4-FFF2-40B4-BE49-F238E27FC236}">
                <a16:creationId xmlns:a16="http://schemas.microsoft.com/office/drawing/2014/main" id="{BF7779EC-6FCC-DBDF-E846-817BD4BCCFD3}"/>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0"/>
                    </a14:imgEffect>
                  </a14:imgLayer>
                </a14:imgProps>
              </a:ext>
            </a:extLst>
          </a:blip>
          <a:stretch>
            <a:fillRect/>
          </a:stretch>
        </p:blipFill>
        <p:spPr>
          <a:xfrm>
            <a:off x="5363536" y="2992153"/>
            <a:ext cx="540000" cy="540000"/>
          </a:xfrm>
          <a:prstGeom prst="rect">
            <a:avLst/>
          </a:prstGeom>
        </p:spPr>
      </p:pic>
      <p:pic>
        <p:nvPicPr>
          <p:cNvPr id="34" name="Picture 33">
            <a:extLst>
              <a:ext uri="{FF2B5EF4-FFF2-40B4-BE49-F238E27FC236}">
                <a16:creationId xmlns:a16="http://schemas.microsoft.com/office/drawing/2014/main" id="{730A200C-3D29-A111-602D-5BCB7B04D056}"/>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trans="0"/>
                    </a14:imgEffect>
                  </a14:imgLayer>
                </a14:imgProps>
              </a:ext>
            </a:extLst>
          </a:blip>
          <a:stretch>
            <a:fillRect/>
          </a:stretch>
        </p:blipFill>
        <p:spPr>
          <a:xfrm>
            <a:off x="5029523" y="1614330"/>
            <a:ext cx="540000" cy="540000"/>
          </a:xfrm>
          <a:prstGeom prst="rect">
            <a:avLst/>
          </a:prstGeom>
        </p:spPr>
      </p:pic>
    </p:spTree>
    <p:extLst>
      <p:ext uri="{BB962C8B-B14F-4D97-AF65-F5344CB8AC3E}">
        <p14:creationId xmlns:p14="http://schemas.microsoft.com/office/powerpoint/2010/main" val="375736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r>
              <a:rPr lang="en" sz="3600" dirty="0">
                <a:solidFill>
                  <a:schemeClr val="accent1">
                    <a:lumMod val="75000"/>
                  </a:schemeClr>
                </a:solidFill>
                <a:latin typeface="+mj-lt"/>
              </a:rPr>
              <a:t>PROJECT DATA FLOW</a:t>
            </a:r>
            <a:endParaRPr sz="3600" dirty="0">
              <a:solidFill>
                <a:schemeClr val="accent1">
                  <a:lumMod val="75000"/>
                </a:schemeClr>
              </a:solidFill>
              <a:latin typeface="+mj-lt"/>
            </a:endParaRPr>
          </a:p>
        </p:txBody>
      </p:sp>
      <p:sp>
        <p:nvSpPr>
          <p:cNvPr id="166" name="Google Shape;166;p2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2" name="Arrow: Right 1">
            <a:extLst>
              <a:ext uri="{FF2B5EF4-FFF2-40B4-BE49-F238E27FC236}">
                <a16:creationId xmlns:a16="http://schemas.microsoft.com/office/drawing/2014/main" id="{6CCECB83-B88F-36D1-2360-B61C6582B009}"/>
              </a:ext>
            </a:extLst>
          </p:cNvPr>
          <p:cNvSpPr/>
          <p:nvPr/>
        </p:nvSpPr>
        <p:spPr>
          <a:xfrm>
            <a:off x="304800" y="1822450"/>
            <a:ext cx="2520000" cy="7920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b="1" dirty="0"/>
              <a:t>DATA COLLECTION &amp; PRE-PROCESSING</a:t>
            </a:r>
          </a:p>
        </p:txBody>
      </p:sp>
      <p:sp>
        <p:nvSpPr>
          <p:cNvPr id="4" name="Arrow: Right 3">
            <a:extLst>
              <a:ext uri="{FF2B5EF4-FFF2-40B4-BE49-F238E27FC236}">
                <a16:creationId xmlns:a16="http://schemas.microsoft.com/office/drawing/2014/main" id="{6A1CD120-CCF9-A0AC-EDCF-26AF0E932DD4}"/>
              </a:ext>
            </a:extLst>
          </p:cNvPr>
          <p:cNvSpPr/>
          <p:nvPr/>
        </p:nvSpPr>
        <p:spPr>
          <a:xfrm>
            <a:off x="2869438" y="2852050"/>
            <a:ext cx="2880000" cy="7920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b="1" dirty="0"/>
              <a:t>MACHINE LEARNING PIPELINE</a:t>
            </a:r>
          </a:p>
        </p:txBody>
      </p:sp>
      <p:sp>
        <p:nvSpPr>
          <p:cNvPr id="5" name="Arrow: Right 4">
            <a:extLst>
              <a:ext uri="{FF2B5EF4-FFF2-40B4-BE49-F238E27FC236}">
                <a16:creationId xmlns:a16="http://schemas.microsoft.com/office/drawing/2014/main" id="{247473B2-EB81-2814-DC84-E3A121D312FE}"/>
              </a:ext>
            </a:extLst>
          </p:cNvPr>
          <p:cNvSpPr/>
          <p:nvPr/>
        </p:nvSpPr>
        <p:spPr>
          <a:xfrm>
            <a:off x="5794075" y="3881650"/>
            <a:ext cx="2880000" cy="7920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b="1" dirty="0"/>
              <a:t>CLOUD-BASED MODEL DEPLOYMENT</a:t>
            </a:r>
          </a:p>
        </p:txBody>
      </p:sp>
      <p:pic>
        <p:nvPicPr>
          <p:cNvPr id="12" name="Picture 11">
            <a:extLst>
              <a:ext uri="{FF2B5EF4-FFF2-40B4-BE49-F238E27FC236}">
                <a16:creationId xmlns:a16="http://schemas.microsoft.com/office/drawing/2014/main" id="{586AB14C-9F04-0777-E584-4015F3EF93DE}"/>
              </a:ext>
            </a:extLst>
          </p:cNvPr>
          <p:cNvPicPr>
            <a:picLocks noChangeAspect="1"/>
          </p:cNvPicPr>
          <p:nvPr/>
        </p:nvPicPr>
        <p:blipFill>
          <a:blip r:embed="rId3"/>
          <a:stretch>
            <a:fillRect/>
          </a:stretch>
        </p:blipFill>
        <p:spPr>
          <a:xfrm>
            <a:off x="304800" y="1575860"/>
            <a:ext cx="1980000" cy="363970"/>
          </a:xfrm>
          <a:prstGeom prst="rect">
            <a:avLst/>
          </a:prstGeom>
        </p:spPr>
      </p:pic>
      <p:pic>
        <p:nvPicPr>
          <p:cNvPr id="14" name="Picture 13">
            <a:extLst>
              <a:ext uri="{FF2B5EF4-FFF2-40B4-BE49-F238E27FC236}">
                <a16:creationId xmlns:a16="http://schemas.microsoft.com/office/drawing/2014/main" id="{DD1660AB-A610-6350-CB02-A4DD9B66D34D}"/>
              </a:ext>
            </a:extLst>
          </p:cNvPr>
          <p:cNvPicPr>
            <a:picLocks noChangeAspect="1"/>
          </p:cNvPicPr>
          <p:nvPr/>
        </p:nvPicPr>
        <p:blipFill>
          <a:blip r:embed="rId4"/>
          <a:stretch>
            <a:fillRect/>
          </a:stretch>
        </p:blipFill>
        <p:spPr>
          <a:xfrm>
            <a:off x="2942878" y="2521966"/>
            <a:ext cx="869350" cy="468000"/>
          </a:xfrm>
          <a:prstGeom prst="rect">
            <a:avLst/>
          </a:prstGeom>
        </p:spPr>
      </p:pic>
      <p:pic>
        <p:nvPicPr>
          <p:cNvPr id="16" name="Picture 15">
            <a:extLst>
              <a:ext uri="{FF2B5EF4-FFF2-40B4-BE49-F238E27FC236}">
                <a16:creationId xmlns:a16="http://schemas.microsoft.com/office/drawing/2014/main" id="{81D59250-B501-EEB6-0D64-4BFD60CD6F4B}"/>
              </a:ext>
            </a:extLst>
          </p:cNvPr>
          <p:cNvPicPr>
            <a:picLocks noChangeAspect="1"/>
          </p:cNvPicPr>
          <p:nvPr/>
        </p:nvPicPr>
        <p:blipFill>
          <a:blip r:embed="rId5"/>
          <a:stretch>
            <a:fillRect/>
          </a:stretch>
        </p:blipFill>
        <p:spPr>
          <a:xfrm>
            <a:off x="3990420" y="2521966"/>
            <a:ext cx="1307946" cy="468000"/>
          </a:xfrm>
          <a:prstGeom prst="rect">
            <a:avLst/>
          </a:prstGeom>
        </p:spPr>
      </p:pic>
      <p:pic>
        <p:nvPicPr>
          <p:cNvPr id="18" name="Picture 17">
            <a:extLst>
              <a:ext uri="{FF2B5EF4-FFF2-40B4-BE49-F238E27FC236}">
                <a16:creationId xmlns:a16="http://schemas.microsoft.com/office/drawing/2014/main" id="{14A19C8F-ACD4-E4EA-CB91-1AF8064647E6}"/>
              </a:ext>
            </a:extLst>
          </p:cNvPr>
          <p:cNvPicPr>
            <a:picLocks noChangeAspect="1"/>
          </p:cNvPicPr>
          <p:nvPr/>
        </p:nvPicPr>
        <p:blipFill>
          <a:blip r:embed="rId6"/>
          <a:stretch>
            <a:fillRect/>
          </a:stretch>
        </p:blipFill>
        <p:spPr>
          <a:xfrm>
            <a:off x="3986214" y="1984450"/>
            <a:ext cx="1312152" cy="468000"/>
          </a:xfrm>
          <a:prstGeom prst="rect">
            <a:avLst/>
          </a:prstGeom>
        </p:spPr>
      </p:pic>
      <p:pic>
        <p:nvPicPr>
          <p:cNvPr id="36" name="Picture 35">
            <a:extLst>
              <a:ext uri="{FF2B5EF4-FFF2-40B4-BE49-F238E27FC236}">
                <a16:creationId xmlns:a16="http://schemas.microsoft.com/office/drawing/2014/main" id="{99502403-F9CA-A13C-5711-28E1287D837C}"/>
              </a:ext>
            </a:extLst>
          </p:cNvPr>
          <p:cNvPicPr>
            <a:picLocks noChangeAspect="1"/>
          </p:cNvPicPr>
          <p:nvPr/>
        </p:nvPicPr>
        <p:blipFill rotWithShape="1">
          <a:blip r:embed="rId7"/>
          <a:srcRect l="8912" t="24746" r="15000" b="27425"/>
          <a:stretch/>
        </p:blipFill>
        <p:spPr>
          <a:xfrm>
            <a:off x="2869438" y="1984450"/>
            <a:ext cx="1116776" cy="468000"/>
          </a:xfrm>
          <a:prstGeom prst="rect">
            <a:avLst/>
          </a:prstGeom>
        </p:spPr>
      </p:pic>
      <p:pic>
        <p:nvPicPr>
          <p:cNvPr id="38" name="Picture 37">
            <a:extLst>
              <a:ext uri="{FF2B5EF4-FFF2-40B4-BE49-F238E27FC236}">
                <a16:creationId xmlns:a16="http://schemas.microsoft.com/office/drawing/2014/main" id="{DA4AA797-60FC-F5FE-CC0F-F80B3FBC6880}"/>
              </a:ext>
            </a:extLst>
          </p:cNvPr>
          <p:cNvPicPr>
            <a:picLocks noChangeAspect="1"/>
          </p:cNvPicPr>
          <p:nvPr/>
        </p:nvPicPr>
        <p:blipFill rotWithShape="1">
          <a:blip r:embed="rId8"/>
          <a:srcRect l="18365" r="17525"/>
          <a:stretch/>
        </p:blipFill>
        <p:spPr>
          <a:xfrm>
            <a:off x="6950318" y="3520136"/>
            <a:ext cx="533400" cy="468000"/>
          </a:xfrm>
          <a:prstGeom prst="rect">
            <a:avLst/>
          </a:prstGeom>
        </p:spPr>
      </p:pic>
      <p:pic>
        <p:nvPicPr>
          <p:cNvPr id="42" name="Picture 41">
            <a:extLst>
              <a:ext uri="{FF2B5EF4-FFF2-40B4-BE49-F238E27FC236}">
                <a16:creationId xmlns:a16="http://schemas.microsoft.com/office/drawing/2014/main" id="{652B7810-A41D-33CF-3D92-71353B933E65}"/>
              </a:ext>
            </a:extLst>
          </p:cNvPr>
          <p:cNvPicPr>
            <a:picLocks noChangeAspect="1"/>
          </p:cNvPicPr>
          <p:nvPr/>
        </p:nvPicPr>
        <p:blipFill rotWithShape="1">
          <a:blip r:embed="rId9"/>
          <a:srcRect l="9086" t="15737" r="7861" b="16268"/>
          <a:stretch/>
        </p:blipFill>
        <p:spPr>
          <a:xfrm>
            <a:off x="5795027" y="3520136"/>
            <a:ext cx="977084" cy="468000"/>
          </a:xfrm>
          <a:prstGeom prst="rect">
            <a:avLst/>
          </a:prstGeom>
        </p:spPr>
      </p:pic>
      <p:pic>
        <p:nvPicPr>
          <p:cNvPr id="53" name="Picture 52">
            <a:extLst>
              <a:ext uri="{FF2B5EF4-FFF2-40B4-BE49-F238E27FC236}">
                <a16:creationId xmlns:a16="http://schemas.microsoft.com/office/drawing/2014/main" id="{76B465C3-F6E4-9B21-1DB0-D1A1CC593C5B}"/>
              </a:ext>
            </a:extLst>
          </p:cNvPr>
          <p:cNvPicPr>
            <a:picLocks noChangeAspect="1"/>
          </p:cNvPicPr>
          <p:nvPr/>
        </p:nvPicPr>
        <p:blipFill>
          <a:blip r:embed="rId10"/>
          <a:stretch>
            <a:fillRect/>
          </a:stretch>
        </p:blipFill>
        <p:spPr>
          <a:xfrm>
            <a:off x="6204185" y="2852050"/>
            <a:ext cx="1594800" cy="246696"/>
          </a:xfrm>
          <a:prstGeom prst="rect">
            <a:avLst/>
          </a:prstGeom>
        </p:spPr>
      </p:pic>
      <p:pic>
        <p:nvPicPr>
          <p:cNvPr id="63" name="Picture 62">
            <a:extLst>
              <a:ext uri="{FF2B5EF4-FFF2-40B4-BE49-F238E27FC236}">
                <a16:creationId xmlns:a16="http://schemas.microsoft.com/office/drawing/2014/main" id="{0AA589B0-F3FC-917E-9EDE-E66091103D2C}"/>
              </a:ext>
            </a:extLst>
          </p:cNvPr>
          <p:cNvPicPr>
            <a:picLocks noChangeAspect="1"/>
          </p:cNvPicPr>
          <p:nvPr/>
        </p:nvPicPr>
        <p:blipFill>
          <a:blip r:embed="rId11"/>
          <a:stretch>
            <a:fillRect/>
          </a:stretch>
        </p:blipFill>
        <p:spPr>
          <a:xfrm>
            <a:off x="7661925" y="3520136"/>
            <a:ext cx="546970" cy="468000"/>
          </a:xfrm>
          <a:prstGeom prst="rect">
            <a:avLst/>
          </a:prstGeom>
        </p:spPr>
      </p:pic>
      <p:grpSp>
        <p:nvGrpSpPr>
          <p:cNvPr id="132" name="Group 131">
            <a:extLst>
              <a:ext uri="{FF2B5EF4-FFF2-40B4-BE49-F238E27FC236}">
                <a16:creationId xmlns:a16="http://schemas.microsoft.com/office/drawing/2014/main" id="{52877DE0-C368-C353-2C02-434F24D3027A}"/>
              </a:ext>
            </a:extLst>
          </p:cNvPr>
          <p:cNvGrpSpPr/>
          <p:nvPr/>
        </p:nvGrpSpPr>
        <p:grpSpPr>
          <a:xfrm>
            <a:off x="5869761" y="3143597"/>
            <a:ext cx="2263649" cy="356400"/>
            <a:chOff x="5869761" y="3143597"/>
            <a:chExt cx="2263649" cy="356400"/>
          </a:xfrm>
        </p:grpSpPr>
        <p:pic>
          <p:nvPicPr>
            <p:cNvPr id="55" name="Picture 54">
              <a:extLst>
                <a:ext uri="{FF2B5EF4-FFF2-40B4-BE49-F238E27FC236}">
                  <a16:creationId xmlns:a16="http://schemas.microsoft.com/office/drawing/2014/main" id="{8B660F45-A1A0-04DD-E2BC-DB5DA3150389}"/>
                </a:ext>
              </a:extLst>
            </p:cNvPr>
            <p:cNvPicPr>
              <a:picLocks noChangeAspect="1"/>
            </p:cNvPicPr>
            <p:nvPr/>
          </p:nvPicPr>
          <p:blipFill>
            <a:blip r:embed="rId12"/>
            <a:stretch>
              <a:fillRect/>
            </a:stretch>
          </p:blipFill>
          <p:spPr>
            <a:xfrm>
              <a:off x="5869761" y="3143597"/>
              <a:ext cx="396000" cy="356400"/>
            </a:xfrm>
            <a:prstGeom prst="rect">
              <a:avLst/>
            </a:prstGeom>
          </p:spPr>
        </p:pic>
        <p:pic>
          <p:nvPicPr>
            <p:cNvPr id="56" name="Picture 55">
              <a:extLst>
                <a:ext uri="{FF2B5EF4-FFF2-40B4-BE49-F238E27FC236}">
                  <a16:creationId xmlns:a16="http://schemas.microsoft.com/office/drawing/2014/main" id="{822E51D7-B127-B7C4-C1CA-EA5AC71850FC}"/>
                </a:ext>
              </a:extLst>
            </p:cNvPr>
            <p:cNvPicPr>
              <a:picLocks noChangeAspect="1"/>
            </p:cNvPicPr>
            <p:nvPr/>
          </p:nvPicPr>
          <p:blipFill>
            <a:blip r:embed="rId13"/>
            <a:srcRect l="199" r="199"/>
            <a:stretch/>
          </p:blipFill>
          <p:spPr>
            <a:xfrm>
              <a:off x="6336673" y="3143597"/>
              <a:ext cx="396000" cy="356400"/>
            </a:xfrm>
            <a:prstGeom prst="rect">
              <a:avLst/>
            </a:prstGeom>
          </p:spPr>
        </p:pic>
        <p:pic>
          <p:nvPicPr>
            <p:cNvPr id="57" name="Picture 56">
              <a:extLst>
                <a:ext uri="{FF2B5EF4-FFF2-40B4-BE49-F238E27FC236}">
                  <a16:creationId xmlns:a16="http://schemas.microsoft.com/office/drawing/2014/main" id="{B2CC7E8D-8460-8FC0-3662-F1AE041132EE}"/>
                </a:ext>
              </a:extLst>
            </p:cNvPr>
            <p:cNvPicPr>
              <a:picLocks noChangeAspect="1"/>
            </p:cNvPicPr>
            <p:nvPr/>
          </p:nvPicPr>
          <p:blipFill>
            <a:blip r:embed="rId14"/>
            <a:srcRect/>
            <a:stretch/>
          </p:blipFill>
          <p:spPr>
            <a:xfrm>
              <a:off x="6803585" y="3143597"/>
              <a:ext cx="396000" cy="356400"/>
            </a:xfrm>
            <a:prstGeom prst="rect">
              <a:avLst/>
            </a:prstGeom>
          </p:spPr>
        </p:pic>
        <p:pic>
          <p:nvPicPr>
            <p:cNvPr id="58" name="Picture 57">
              <a:extLst>
                <a:ext uri="{FF2B5EF4-FFF2-40B4-BE49-F238E27FC236}">
                  <a16:creationId xmlns:a16="http://schemas.microsoft.com/office/drawing/2014/main" id="{AEBEB909-2F26-9558-409A-302C5A4EB0C0}"/>
                </a:ext>
              </a:extLst>
            </p:cNvPr>
            <p:cNvPicPr>
              <a:picLocks noChangeAspect="1"/>
            </p:cNvPicPr>
            <p:nvPr/>
          </p:nvPicPr>
          <p:blipFill>
            <a:blip r:embed="rId15"/>
            <a:stretch>
              <a:fillRect/>
            </a:stretch>
          </p:blipFill>
          <p:spPr>
            <a:xfrm>
              <a:off x="7270497" y="3143597"/>
              <a:ext cx="396000" cy="356400"/>
            </a:xfrm>
            <a:prstGeom prst="rect">
              <a:avLst/>
            </a:prstGeom>
          </p:spPr>
        </p:pic>
        <p:pic>
          <p:nvPicPr>
            <p:cNvPr id="131" name="Picture 130">
              <a:extLst>
                <a:ext uri="{FF2B5EF4-FFF2-40B4-BE49-F238E27FC236}">
                  <a16:creationId xmlns:a16="http://schemas.microsoft.com/office/drawing/2014/main" id="{92B3AE8B-19DB-07F8-D1A4-B7E32D4C4E6B}"/>
                </a:ext>
              </a:extLst>
            </p:cNvPr>
            <p:cNvPicPr>
              <a:picLocks noChangeAspect="1"/>
            </p:cNvPicPr>
            <p:nvPr/>
          </p:nvPicPr>
          <p:blipFill>
            <a:blip r:embed="rId16"/>
            <a:stretch>
              <a:fillRect/>
            </a:stretch>
          </p:blipFill>
          <p:spPr>
            <a:xfrm>
              <a:off x="7737410" y="3143597"/>
              <a:ext cx="396000" cy="356400"/>
            </a:xfrm>
            <a:prstGeom prst="rect">
              <a:avLst/>
            </a:prstGeom>
          </p:spPr>
        </p:pic>
      </p:grpSp>
      <p:pic>
        <p:nvPicPr>
          <p:cNvPr id="134" name="Picture 133">
            <a:extLst>
              <a:ext uri="{FF2B5EF4-FFF2-40B4-BE49-F238E27FC236}">
                <a16:creationId xmlns:a16="http://schemas.microsoft.com/office/drawing/2014/main" id="{91D49CE5-2A36-0E13-CF42-36F42AF650A2}"/>
              </a:ext>
            </a:extLst>
          </p:cNvPr>
          <p:cNvPicPr>
            <a:picLocks noChangeAspect="1"/>
          </p:cNvPicPr>
          <p:nvPr/>
        </p:nvPicPr>
        <p:blipFill>
          <a:blip r:embed="rId17"/>
          <a:srcRect/>
          <a:stretch/>
        </p:blipFill>
        <p:spPr>
          <a:xfrm>
            <a:off x="304799" y="1031619"/>
            <a:ext cx="1980000" cy="500671"/>
          </a:xfrm>
          <a:prstGeom prst="rect">
            <a:avLst/>
          </a:prstGeom>
        </p:spPr>
      </p:pic>
    </p:spTree>
    <p:extLst>
      <p:ext uri="{BB962C8B-B14F-4D97-AF65-F5344CB8AC3E}">
        <p14:creationId xmlns:p14="http://schemas.microsoft.com/office/powerpoint/2010/main" val="2926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2017350" y="1946817"/>
            <a:ext cx="5109300" cy="10033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CA" sz="4000" dirty="0">
                <a:solidFill>
                  <a:schemeClr val="bg2"/>
                </a:solidFill>
                <a:latin typeface="+mj-lt"/>
              </a:rPr>
              <a:t>DATA COLLECTION &amp; PRE-PROCESSING</a:t>
            </a:r>
            <a:endParaRPr sz="4000" dirty="0">
              <a:solidFill>
                <a:schemeClr val="bg2"/>
              </a:solidFill>
              <a:latin typeface="+mj-lt"/>
            </a:endParaRPr>
          </a:p>
        </p:txBody>
      </p:sp>
      <p:sp>
        <p:nvSpPr>
          <p:cNvPr id="94" name="Google Shape;94;p15"/>
          <p:cNvSpPr txBox="1"/>
          <p:nvPr/>
        </p:nvSpPr>
        <p:spPr>
          <a:xfrm>
            <a:off x="0" y="1576825"/>
            <a:ext cx="1735200" cy="174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9600" b="1" dirty="0">
              <a:solidFill>
                <a:schemeClr val="accent1"/>
              </a:solidFill>
              <a:latin typeface="+mj-lt"/>
              <a:ea typeface="DM Sans"/>
              <a:cs typeface="DM Sans"/>
              <a:sym typeface="DM Sans"/>
            </a:endParaRPr>
          </a:p>
        </p:txBody>
      </p:sp>
    </p:spTree>
    <p:extLst>
      <p:ext uri="{BB962C8B-B14F-4D97-AF65-F5344CB8AC3E}">
        <p14:creationId xmlns:p14="http://schemas.microsoft.com/office/powerpoint/2010/main" val="176434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r>
              <a:rPr lang="en-CA" sz="3600" dirty="0">
                <a:solidFill>
                  <a:schemeClr val="accent1">
                    <a:lumMod val="75000"/>
                  </a:schemeClr>
                </a:solidFill>
                <a:latin typeface="+mj-lt"/>
              </a:rPr>
              <a:t>DATA COLLECTION &amp; PRE-PROCESSING</a:t>
            </a:r>
            <a:endParaRPr sz="3600" dirty="0">
              <a:solidFill>
                <a:schemeClr val="accent1">
                  <a:lumMod val="75000"/>
                </a:schemeClr>
              </a:solidFill>
              <a:latin typeface="+mj-lt"/>
            </a:endParaRPr>
          </a:p>
        </p:txBody>
      </p:sp>
      <p:sp>
        <p:nvSpPr>
          <p:cNvPr id="137" name="Google Shape;137;p1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3">
            <a:extLst>
              <a:ext uri="{FF2B5EF4-FFF2-40B4-BE49-F238E27FC236}">
                <a16:creationId xmlns:a16="http://schemas.microsoft.com/office/drawing/2014/main" id="{A240A993-B3BD-259A-95E0-52EC11339006}"/>
              </a:ext>
            </a:extLst>
          </p:cNvPr>
          <p:cNvPicPr>
            <a:picLocks noChangeAspect="1"/>
          </p:cNvPicPr>
          <p:nvPr/>
        </p:nvPicPr>
        <p:blipFill rotWithShape="1">
          <a:blip r:embed="rId3"/>
          <a:srcRect l="3579" r="40761"/>
          <a:stretch/>
        </p:blipFill>
        <p:spPr>
          <a:xfrm>
            <a:off x="140168" y="1307372"/>
            <a:ext cx="3417320" cy="3734026"/>
          </a:xfrm>
          <a:prstGeom prst="rect">
            <a:avLst/>
          </a:prstGeom>
          <a:ln>
            <a:solidFill>
              <a:schemeClr val="bg1">
                <a:lumMod val="50000"/>
              </a:schemeClr>
            </a:solidFill>
          </a:ln>
        </p:spPr>
      </p:pic>
      <p:sp>
        <p:nvSpPr>
          <p:cNvPr id="8" name="Google Shape;246;p29">
            <a:extLst>
              <a:ext uri="{FF2B5EF4-FFF2-40B4-BE49-F238E27FC236}">
                <a16:creationId xmlns:a16="http://schemas.microsoft.com/office/drawing/2014/main" id="{5AF25A48-314C-4801-5ED3-74336F1EFCD0}"/>
              </a:ext>
            </a:extLst>
          </p:cNvPr>
          <p:cNvSpPr txBox="1">
            <a:spLocks noGrp="1"/>
          </p:cNvSpPr>
          <p:nvPr>
            <p:ph type="body" idx="1"/>
          </p:nvPr>
        </p:nvSpPr>
        <p:spPr>
          <a:xfrm>
            <a:off x="140166" y="997307"/>
            <a:ext cx="3510763" cy="31006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dirty="0">
                <a:solidFill>
                  <a:srgbClr val="002060"/>
                </a:solidFill>
              </a:rPr>
              <a:t>2. Dataturks Annotation Tool</a:t>
            </a:r>
            <a:endParaRPr sz="1200" b="1" dirty="0">
              <a:solidFill>
                <a:srgbClr val="002060"/>
              </a:solidFill>
            </a:endParaRPr>
          </a:p>
        </p:txBody>
      </p:sp>
      <p:sp>
        <p:nvSpPr>
          <p:cNvPr id="16" name="Arrow: Left 15">
            <a:extLst>
              <a:ext uri="{FF2B5EF4-FFF2-40B4-BE49-F238E27FC236}">
                <a16:creationId xmlns:a16="http://schemas.microsoft.com/office/drawing/2014/main" id="{8A37E393-7A88-A511-A3CC-98BF2E2B100A}"/>
              </a:ext>
            </a:extLst>
          </p:cNvPr>
          <p:cNvSpPr/>
          <p:nvPr/>
        </p:nvSpPr>
        <p:spPr>
          <a:xfrm>
            <a:off x="3373939" y="1506488"/>
            <a:ext cx="553979" cy="310063"/>
          </a:xfrm>
          <a:prstGeom prst="leftArrow">
            <a:avLst/>
          </a:prstGeom>
          <a:solidFill>
            <a:srgbClr val="F491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 16">
            <a:extLst>
              <a:ext uri="{FF2B5EF4-FFF2-40B4-BE49-F238E27FC236}">
                <a16:creationId xmlns:a16="http://schemas.microsoft.com/office/drawing/2014/main" id="{5CCAD13D-9FD2-226F-A2DA-A45651A30158}"/>
              </a:ext>
            </a:extLst>
          </p:cNvPr>
          <p:cNvSpPr/>
          <p:nvPr/>
        </p:nvSpPr>
        <p:spPr>
          <a:xfrm flipH="1">
            <a:off x="3373939" y="2641729"/>
            <a:ext cx="553979" cy="310063"/>
          </a:xfrm>
          <a:prstGeom prst="leftArrow">
            <a:avLst/>
          </a:prstGeom>
          <a:solidFill>
            <a:srgbClr val="F491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E91E1DA8-34D2-0AE3-E90A-3E80A899BDFC}"/>
              </a:ext>
            </a:extLst>
          </p:cNvPr>
          <p:cNvPicPr>
            <a:picLocks noChangeAspect="1"/>
          </p:cNvPicPr>
          <p:nvPr/>
        </p:nvPicPr>
        <p:blipFill rotWithShape="1">
          <a:blip r:embed="rId4"/>
          <a:srcRect l="1" t="1172" r="38524" b="14357"/>
          <a:stretch/>
        </p:blipFill>
        <p:spPr bwMode="auto">
          <a:xfrm>
            <a:off x="3951293" y="2386283"/>
            <a:ext cx="5096909" cy="820957"/>
          </a:xfrm>
          <a:prstGeom prst="rect">
            <a:avLst/>
          </a:prstGeom>
          <a:ln>
            <a:noFill/>
          </a:ln>
          <a:extLst>
            <a:ext uri="{53640926-AAD7-44D8-BBD7-CCE9431645EC}">
              <a14:shadowObscured xmlns:a14="http://schemas.microsoft.com/office/drawing/2010/main"/>
            </a:ext>
          </a:extLst>
        </p:spPr>
      </p:pic>
      <p:sp>
        <p:nvSpPr>
          <p:cNvPr id="9" name="Google Shape;246;p29">
            <a:extLst>
              <a:ext uri="{FF2B5EF4-FFF2-40B4-BE49-F238E27FC236}">
                <a16:creationId xmlns:a16="http://schemas.microsoft.com/office/drawing/2014/main" id="{BA11147F-924F-C0C4-EA64-BB198C1C3D44}"/>
              </a:ext>
            </a:extLst>
          </p:cNvPr>
          <p:cNvSpPr txBox="1">
            <a:spLocks/>
          </p:cNvSpPr>
          <p:nvPr/>
        </p:nvSpPr>
        <p:spPr>
          <a:xfrm>
            <a:off x="3951293" y="2076219"/>
            <a:ext cx="2740316" cy="3100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DM Sans"/>
              <a:buChar char="▫"/>
              <a:defRPr sz="2000" b="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2pPr>
            <a:lvl3pPr marL="1371600" marR="0" lvl="2"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3pPr>
            <a:lvl4pPr marL="1828800" marR="0" lvl="3"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4pPr>
            <a:lvl5pPr marL="2286000" marR="0" lvl="4"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5pPr>
            <a:lvl6pPr marL="2743200" marR="0" lvl="5"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6pPr>
            <a:lvl7pPr marL="3200400" marR="0" lvl="6"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7pPr>
            <a:lvl8pPr marL="3657600" marR="0" lvl="7"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8pPr>
            <a:lvl9pPr marL="4114800" marR="0" lvl="8"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9pPr>
          </a:lstStyle>
          <a:p>
            <a:pPr marL="0" indent="0">
              <a:buFont typeface="DM Sans"/>
              <a:buNone/>
            </a:pPr>
            <a:r>
              <a:rPr lang="en-CA" sz="1200" b="1" dirty="0">
                <a:solidFill>
                  <a:srgbClr val="002060"/>
                </a:solidFill>
              </a:rPr>
              <a:t>3. Post-Annotation Training  Data</a:t>
            </a:r>
          </a:p>
        </p:txBody>
      </p:sp>
      <p:sp>
        <p:nvSpPr>
          <p:cNvPr id="10" name="Google Shape;246;p29">
            <a:extLst>
              <a:ext uri="{FF2B5EF4-FFF2-40B4-BE49-F238E27FC236}">
                <a16:creationId xmlns:a16="http://schemas.microsoft.com/office/drawing/2014/main" id="{811B44A4-72FC-8AD1-8805-7B9B91D0DF22}"/>
              </a:ext>
            </a:extLst>
          </p:cNvPr>
          <p:cNvSpPr txBox="1">
            <a:spLocks/>
          </p:cNvSpPr>
          <p:nvPr/>
        </p:nvSpPr>
        <p:spPr>
          <a:xfrm>
            <a:off x="3951293" y="3284392"/>
            <a:ext cx="2134800" cy="3100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DM Sans"/>
              <a:buChar char="▫"/>
              <a:defRPr sz="2000" b="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2pPr>
            <a:lvl3pPr marL="1371600" marR="0" lvl="2"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3pPr>
            <a:lvl4pPr marL="1828800" marR="0" lvl="3"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4pPr>
            <a:lvl5pPr marL="2286000" marR="0" lvl="4"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5pPr>
            <a:lvl6pPr marL="2743200" marR="0" lvl="5"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6pPr>
            <a:lvl7pPr marL="3200400" marR="0" lvl="6"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7pPr>
            <a:lvl8pPr marL="3657600" marR="0" lvl="7"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8pPr>
            <a:lvl9pPr marL="4114800" marR="0" lvl="8"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9pPr>
          </a:lstStyle>
          <a:p>
            <a:pPr marL="0" indent="0">
              <a:buFont typeface="DM Sans"/>
              <a:buNone/>
            </a:pPr>
            <a:r>
              <a:rPr lang="en-CA" sz="1200" b="1" dirty="0">
                <a:solidFill>
                  <a:srgbClr val="002060"/>
                </a:solidFill>
              </a:rPr>
              <a:t>4. SpaCy Input Format</a:t>
            </a:r>
          </a:p>
        </p:txBody>
      </p:sp>
      <p:pic>
        <p:nvPicPr>
          <p:cNvPr id="12" name="Picture 11">
            <a:extLst>
              <a:ext uri="{FF2B5EF4-FFF2-40B4-BE49-F238E27FC236}">
                <a16:creationId xmlns:a16="http://schemas.microsoft.com/office/drawing/2014/main" id="{8E833CBC-49F6-CEF1-5595-79D05CD62E4F}"/>
              </a:ext>
            </a:extLst>
          </p:cNvPr>
          <p:cNvPicPr>
            <a:picLocks noChangeAspect="1"/>
          </p:cNvPicPr>
          <p:nvPr/>
        </p:nvPicPr>
        <p:blipFill>
          <a:blip r:embed="rId5"/>
          <a:stretch>
            <a:fillRect/>
          </a:stretch>
        </p:blipFill>
        <p:spPr>
          <a:xfrm>
            <a:off x="3951293" y="3594456"/>
            <a:ext cx="5096909" cy="985633"/>
          </a:xfrm>
          <a:prstGeom prst="rect">
            <a:avLst/>
          </a:prstGeom>
        </p:spPr>
      </p:pic>
      <p:sp>
        <p:nvSpPr>
          <p:cNvPr id="13" name="Google Shape;246;p29">
            <a:extLst>
              <a:ext uri="{FF2B5EF4-FFF2-40B4-BE49-F238E27FC236}">
                <a16:creationId xmlns:a16="http://schemas.microsoft.com/office/drawing/2014/main" id="{D0D1DF40-F31C-E434-B2E2-43717AB6ECDF}"/>
              </a:ext>
            </a:extLst>
          </p:cNvPr>
          <p:cNvSpPr txBox="1">
            <a:spLocks/>
          </p:cNvSpPr>
          <p:nvPr/>
        </p:nvSpPr>
        <p:spPr>
          <a:xfrm>
            <a:off x="3951293" y="997306"/>
            <a:ext cx="4612046" cy="3100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DM Sans"/>
              <a:buChar char="▫"/>
              <a:defRPr sz="2000" b="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2pPr>
            <a:lvl3pPr marL="1371600" marR="0" lvl="2"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3pPr>
            <a:lvl4pPr marL="1828800" marR="0" lvl="3"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4pPr>
            <a:lvl5pPr marL="2286000" marR="0" lvl="4"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5pPr>
            <a:lvl6pPr marL="2743200" marR="0" lvl="5"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6pPr>
            <a:lvl7pPr marL="3200400" marR="0" lvl="6"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7pPr>
            <a:lvl8pPr marL="3657600" marR="0" lvl="7"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8pPr>
            <a:lvl9pPr marL="4114800" marR="0" lvl="8" indent="-355600" algn="l" rtl="0">
              <a:lnSpc>
                <a:spcPct val="115000"/>
              </a:lnSpc>
              <a:spcBef>
                <a:spcPts val="0"/>
              </a:spcBef>
              <a:spcAft>
                <a:spcPts val="0"/>
              </a:spcAft>
              <a:buClr>
                <a:schemeClr val="dk2"/>
              </a:buClr>
              <a:buSzPts val="2000"/>
              <a:buFont typeface="DM Sans"/>
              <a:buChar char="▫"/>
              <a:defRPr sz="2000" b="0" i="0" u="none" strike="noStrike" cap="none">
                <a:solidFill>
                  <a:schemeClr val="dk1"/>
                </a:solidFill>
                <a:latin typeface="DM Sans"/>
                <a:ea typeface="DM Sans"/>
                <a:cs typeface="DM Sans"/>
                <a:sym typeface="DM Sans"/>
              </a:defRPr>
            </a:lvl9pPr>
          </a:lstStyle>
          <a:p>
            <a:pPr marL="0" indent="0">
              <a:buFont typeface="DM Sans"/>
              <a:buNone/>
            </a:pPr>
            <a:r>
              <a:rPr lang="en-CA" sz="1200" b="1" dirty="0">
                <a:solidFill>
                  <a:srgbClr val="002060"/>
                </a:solidFill>
              </a:rPr>
              <a:t>1. Data Collection: 220+ Resumes from LinkedIn  </a:t>
            </a:r>
          </a:p>
        </p:txBody>
      </p:sp>
      <p:pic>
        <p:nvPicPr>
          <p:cNvPr id="15" name="Picture 14">
            <a:extLst>
              <a:ext uri="{FF2B5EF4-FFF2-40B4-BE49-F238E27FC236}">
                <a16:creationId xmlns:a16="http://schemas.microsoft.com/office/drawing/2014/main" id="{E90B8E17-2303-F457-990F-F87C97A65363}"/>
              </a:ext>
            </a:extLst>
          </p:cNvPr>
          <p:cNvPicPr>
            <a:picLocks noChangeAspect="1"/>
          </p:cNvPicPr>
          <p:nvPr/>
        </p:nvPicPr>
        <p:blipFill>
          <a:blip r:embed="rId6"/>
          <a:stretch>
            <a:fillRect/>
          </a:stretch>
        </p:blipFill>
        <p:spPr>
          <a:xfrm>
            <a:off x="3951293" y="1307370"/>
            <a:ext cx="708300" cy="708300"/>
          </a:xfrm>
          <a:prstGeom prst="rect">
            <a:avLst/>
          </a:prstGeom>
        </p:spPr>
      </p:pic>
      <p:sp>
        <p:nvSpPr>
          <p:cNvPr id="18" name="Arrow: Left 17">
            <a:extLst>
              <a:ext uri="{FF2B5EF4-FFF2-40B4-BE49-F238E27FC236}">
                <a16:creationId xmlns:a16="http://schemas.microsoft.com/office/drawing/2014/main" id="{B7CD0677-8348-CB8F-2FAA-112CB20A9DA1}"/>
              </a:ext>
            </a:extLst>
          </p:cNvPr>
          <p:cNvSpPr/>
          <p:nvPr/>
        </p:nvSpPr>
        <p:spPr>
          <a:xfrm rot="5400000" flipH="1">
            <a:off x="6222757" y="3129360"/>
            <a:ext cx="553979" cy="310063"/>
          </a:xfrm>
          <a:prstGeom prst="leftArrow">
            <a:avLst/>
          </a:prstGeom>
          <a:solidFill>
            <a:srgbClr val="F491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0697749"/>
      </p:ext>
    </p:extLst>
  </p:cSld>
  <p:clrMapOvr>
    <a:masterClrMapping/>
  </p:clrMapOvr>
</p:sld>
</file>

<file path=ppt/theme/theme1.xml><?xml version="1.0" encoding="utf-8"?>
<a:theme xmlns:a="http://schemas.openxmlformats.org/drawingml/2006/main" name="Dercetus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3645</TotalTime>
  <Words>408</Words>
  <Application>Microsoft Office PowerPoint</Application>
  <PresentationFormat>On-screen Show (16:9)</PresentationFormat>
  <Paragraphs>88</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DM Sans</vt:lpstr>
      <vt:lpstr>Noto Sans</vt:lpstr>
      <vt:lpstr>Calibri</vt:lpstr>
      <vt:lpstr>Open Sans</vt:lpstr>
      <vt:lpstr>Noto Sans Bold</vt:lpstr>
      <vt:lpstr>Dercetus template</vt:lpstr>
      <vt:lpstr>RESUME PARSING USING NLP (SpaCy NER)</vt:lpstr>
      <vt:lpstr>INTRODUCTION</vt:lpstr>
      <vt:lpstr>CURRENT STATE OF AFFAIRS: ATS SYSTEM</vt:lpstr>
      <vt:lpstr>BUSINESS PROBLEM</vt:lpstr>
      <vt:lpstr>WHAT IS NAMED ENTITY RECOGNITION?</vt:lpstr>
      <vt:lpstr>WHY SpaCy FRAMEWORK?</vt:lpstr>
      <vt:lpstr>PROJECT DATA FLOW</vt:lpstr>
      <vt:lpstr>DATA COLLECTION &amp; PRE-PROCESSING</vt:lpstr>
      <vt:lpstr>DATA COLLECTION &amp; PRE-PROCESSING</vt:lpstr>
      <vt:lpstr>MACHINE LEARNING PIPELINE</vt:lpstr>
      <vt:lpstr>MACHINE LEARNING PIPELINE</vt:lpstr>
      <vt:lpstr>CLOUD-BASED MODEL DEPLOYMENT</vt:lpstr>
      <vt:lpstr>GOOGLE CLOUD DEPLOYMENT</vt:lpstr>
      <vt:lpstr>PowerPoint Presentation</vt:lpstr>
      <vt:lpstr>PowerPoint Presentation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Siddhartha</dc:creator>
  <cp:lastModifiedBy>Siddhartha Patra</cp:lastModifiedBy>
  <cp:revision>84</cp:revision>
  <dcterms:modified xsi:type="dcterms:W3CDTF">2023-04-23T19:18:17Z</dcterms:modified>
</cp:coreProperties>
</file>